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256" r:id="rId2"/>
    <p:sldId id="298" r:id="rId3"/>
    <p:sldId id="308" r:id="rId4"/>
    <p:sldId id="322" r:id="rId5"/>
    <p:sldId id="299" r:id="rId6"/>
    <p:sldId id="319" r:id="rId7"/>
    <p:sldId id="259" r:id="rId8"/>
    <p:sldId id="261" r:id="rId9"/>
    <p:sldId id="260" r:id="rId10"/>
    <p:sldId id="262" r:id="rId11"/>
    <p:sldId id="309" r:id="rId12"/>
    <p:sldId id="300" r:id="rId13"/>
    <p:sldId id="297" r:id="rId14"/>
    <p:sldId id="290" r:id="rId15"/>
    <p:sldId id="312" r:id="rId16"/>
    <p:sldId id="293" r:id="rId17"/>
    <p:sldId id="302" r:id="rId18"/>
    <p:sldId id="289" r:id="rId19"/>
    <p:sldId id="305" r:id="rId20"/>
    <p:sldId id="301" r:id="rId21"/>
    <p:sldId id="306" r:id="rId22"/>
    <p:sldId id="264" r:id="rId23"/>
    <p:sldId id="263" r:id="rId24"/>
    <p:sldId id="313" r:id="rId25"/>
    <p:sldId id="265" r:id="rId26"/>
    <p:sldId id="267" r:id="rId27"/>
    <p:sldId id="268" r:id="rId28"/>
    <p:sldId id="266" r:id="rId29"/>
    <p:sldId id="281" r:id="rId30"/>
    <p:sldId id="303" r:id="rId31"/>
    <p:sldId id="315" r:id="rId32"/>
    <p:sldId id="271" r:id="rId33"/>
    <p:sldId id="316" r:id="rId34"/>
    <p:sldId id="323" r:id="rId35"/>
    <p:sldId id="329" r:id="rId36"/>
    <p:sldId id="282" r:id="rId37"/>
    <p:sldId id="288" r:id="rId38"/>
    <p:sldId id="327" r:id="rId39"/>
    <p:sldId id="318" r:id="rId40"/>
    <p:sldId id="324" r:id="rId41"/>
    <p:sldId id="328" r:id="rId42"/>
    <p:sldId id="321" r:id="rId43"/>
    <p:sldId id="294" r:id="rId44"/>
    <p:sldId id="311" r:id="rId45"/>
    <p:sldId id="296" r:id="rId46"/>
    <p:sldId id="331" r:id="rId47"/>
    <p:sldId id="330" r:id="rId48"/>
    <p:sldId id="287"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93570" autoAdjust="0"/>
  </p:normalViewPr>
  <p:slideViewPr>
    <p:cSldViewPr snapToGrid="0">
      <p:cViewPr varScale="1">
        <p:scale>
          <a:sx n="83" d="100"/>
          <a:sy n="83" d="100"/>
        </p:scale>
        <p:origin x="614"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5FF9F6E-84A0-4531-88D2-A117DE5EA305}" type="datetimeFigureOut">
              <a:rPr lang="en-US" smtClean="0"/>
              <a:t>5/10/2018</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CE2D424-0C83-416D-99E8-1CB0A077406C}" type="slidenum">
              <a:rPr lang="en-US" smtClean="0"/>
              <a:t>‹#›</a:t>
            </a:fld>
            <a:endParaRPr lang="en-US" dirty="0"/>
          </a:p>
        </p:txBody>
      </p:sp>
    </p:spTree>
    <p:extLst>
      <p:ext uri="{BB962C8B-B14F-4D97-AF65-F5344CB8AC3E}">
        <p14:creationId xmlns:p14="http://schemas.microsoft.com/office/powerpoint/2010/main" val="1211112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dream a potential reality </a:t>
            </a:r>
          </a:p>
          <a:p>
            <a:r>
              <a:rPr lang="en-US" dirty="0"/>
              <a:t>EYE CONTACT</a:t>
            </a:r>
          </a:p>
        </p:txBody>
      </p:sp>
      <p:sp>
        <p:nvSpPr>
          <p:cNvPr id="4" name="Slide Number Placeholder 3"/>
          <p:cNvSpPr>
            <a:spLocks noGrp="1"/>
          </p:cNvSpPr>
          <p:nvPr>
            <p:ph type="sldNum" sz="quarter" idx="10"/>
          </p:nvPr>
        </p:nvSpPr>
        <p:spPr/>
        <p:txBody>
          <a:bodyPr/>
          <a:lstStyle/>
          <a:p>
            <a:fld id="{ACE2D424-0C83-416D-99E8-1CB0A077406C}" type="slidenum">
              <a:rPr lang="en-US" smtClean="0"/>
              <a:t>1</a:t>
            </a:fld>
            <a:endParaRPr lang="en-US" dirty="0"/>
          </a:p>
        </p:txBody>
      </p:sp>
    </p:spTree>
    <p:extLst>
      <p:ext uri="{BB962C8B-B14F-4D97-AF65-F5344CB8AC3E}">
        <p14:creationId xmlns:p14="http://schemas.microsoft.com/office/powerpoint/2010/main" val="219313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 max o stock plane about 16</a:t>
            </a:r>
          </a:p>
        </p:txBody>
      </p:sp>
      <p:sp>
        <p:nvSpPr>
          <p:cNvPr id="4" name="Slide Number Placeholder 3"/>
          <p:cNvSpPr>
            <a:spLocks noGrp="1"/>
          </p:cNvSpPr>
          <p:nvPr>
            <p:ph type="sldNum" sz="quarter" idx="10"/>
          </p:nvPr>
        </p:nvSpPr>
        <p:spPr/>
        <p:txBody>
          <a:bodyPr/>
          <a:lstStyle/>
          <a:p>
            <a:fld id="{ACE2D424-0C83-416D-99E8-1CB0A077406C}" type="slidenum">
              <a:rPr lang="en-US" smtClean="0"/>
              <a:t>18</a:t>
            </a:fld>
            <a:endParaRPr lang="en-US" dirty="0"/>
          </a:p>
        </p:txBody>
      </p:sp>
    </p:spTree>
    <p:extLst>
      <p:ext uri="{BB962C8B-B14F-4D97-AF65-F5344CB8AC3E}">
        <p14:creationId xmlns:p14="http://schemas.microsoft.com/office/powerpoint/2010/main" val="182430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Induced drag, form drag</a:t>
            </a:r>
          </a:p>
        </p:txBody>
      </p:sp>
      <p:sp>
        <p:nvSpPr>
          <p:cNvPr id="4" name="Slide Number Placeholder 3"/>
          <p:cNvSpPr>
            <a:spLocks noGrp="1"/>
          </p:cNvSpPr>
          <p:nvPr>
            <p:ph type="sldNum" sz="quarter" idx="10"/>
          </p:nvPr>
        </p:nvSpPr>
        <p:spPr/>
        <p:txBody>
          <a:bodyPr/>
          <a:lstStyle/>
          <a:p>
            <a:fld id="{ACE2D424-0C83-416D-99E8-1CB0A077406C}" type="slidenum">
              <a:rPr lang="en-US" smtClean="0"/>
              <a:t>21</a:t>
            </a:fld>
            <a:endParaRPr lang="en-US" dirty="0"/>
          </a:p>
        </p:txBody>
      </p:sp>
    </p:spTree>
    <p:extLst>
      <p:ext uri="{BB962C8B-B14F-4D97-AF65-F5344CB8AC3E}">
        <p14:creationId xmlns:p14="http://schemas.microsoft.com/office/powerpoint/2010/main" val="421394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hybrids.  Near future?  Far future??</a:t>
            </a:r>
          </a:p>
        </p:txBody>
      </p:sp>
      <p:sp>
        <p:nvSpPr>
          <p:cNvPr id="4" name="Slide Number Placeholder 3"/>
          <p:cNvSpPr>
            <a:spLocks noGrp="1"/>
          </p:cNvSpPr>
          <p:nvPr>
            <p:ph type="sldNum" sz="quarter" idx="10"/>
          </p:nvPr>
        </p:nvSpPr>
        <p:spPr/>
        <p:txBody>
          <a:bodyPr/>
          <a:lstStyle/>
          <a:p>
            <a:fld id="{ACE2D424-0C83-416D-99E8-1CB0A077406C}" type="slidenum">
              <a:rPr lang="en-US" smtClean="0"/>
              <a:t>23</a:t>
            </a:fld>
            <a:endParaRPr lang="en-US" dirty="0"/>
          </a:p>
        </p:txBody>
      </p:sp>
    </p:spTree>
    <p:extLst>
      <p:ext uri="{BB962C8B-B14F-4D97-AF65-F5344CB8AC3E}">
        <p14:creationId xmlns:p14="http://schemas.microsoft.com/office/powerpoint/2010/main" val="54233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verification. No other data available. </a:t>
            </a:r>
          </a:p>
        </p:txBody>
      </p:sp>
      <p:sp>
        <p:nvSpPr>
          <p:cNvPr id="4" name="Slide Number Placeholder 3"/>
          <p:cNvSpPr>
            <a:spLocks noGrp="1"/>
          </p:cNvSpPr>
          <p:nvPr>
            <p:ph type="sldNum" sz="quarter" idx="10"/>
          </p:nvPr>
        </p:nvSpPr>
        <p:spPr/>
        <p:txBody>
          <a:bodyPr/>
          <a:lstStyle/>
          <a:p>
            <a:fld id="{ACE2D424-0C83-416D-99E8-1CB0A077406C}" type="slidenum">
              <a:rPr lang="en-US" smtClean="0"/>
              <a:t>29</a:t>
            </a:fld>
            <a:endParaRPr lang="en-US" dirty="0"/>
          </a:p>
        </p:txBody>
      </p:sp>
    </p:spTree>
    <p:extLst>
      <p:ext uri="{BB962C8B-B14F-4D97-AF65-F5344CB8AC3E}">
        <p14:creationId xmlns:p14="http://schemas.microsoft.com/office/powerpoint/2010/main" val="65225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Rotor-craft have a range of 15 miles (24 km) Graph stops at 100 kwh as this is a 5000 lb machine regardless of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eVTOLs will have range of less than 65 miles (100km) with 5000 lb (2272 kg) aircraft and require very high thrust and power. </a:t>
            </a:r>
          </a:p>
          <a:p>
            <a:pPr lvl="0"/>
            <a:r>
              <a:rPr lang="en-US" dirty="0"/>
              <a:t>USTOLs can achieve 116 miles (186 km).</a:t>
            </a:r>
          </a:p>
        </p:txBody>
      </p:sp>
      <p:sp>
        <p:nvSpPr>
          <p:cNvPr id="4" name="Slide Number Placeholder 3"/>
          <p:cNvSpPr>
            <a:spLocks noGrp="1"/>
          </p:cNvSpPr>
          <p:nvPr>
            <p:ph type="sldNum" sz="quarter" idx="10"/>
          </p:nvPr>
        </p:nvSpPr>
        <p:spPr/>
        <p:txBody>
          <a:bodyPr/>
          <a:lstStyle/>
          <a:p>
            <a:fld id="{ACE2D424-0C83-416D-99E8-1CB0A077406C}" type="slidenum">
              <a:rPr lang="en-US" smtClean="0"/>
              <a:t>32</a:t>
            </a:fld>
            <a:endParaRPr lang="en-US" dirty="0"/>
          </a:p>
        </p:txBody>
      </p:sp>
    </p:spTree>
    <p:extLst>
      <p:ext uri="{BB962C8B-B14F-4D97-AF65-F5344CB8AC3E}">
        <p14:creationId xmlns:p14="http://schemas.microsoft.com/office/powerpoint/2010/main" val="1948030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UBER sidewalk ends</a:t>
            </a:r>
          </a:p>
        </p:txBody>
      </p:sp>
      <p:sp>
        <p:nvSpPr>
          <p:cNvPr id="4" name="Slide Number Placeholder 3"/>
          <p:cNvSpPr>
            <a:spLocks noGrp="1"/>
          </p:cNvSpPr>
          <p:nvPr>
            <p:ph type="sldNum" sz="quarter" idx="10"/>
          </p:nvPr>
        </p:nvSpPr>
        <p:spPr/>
        <p:txBody>
          <a:bodyPr/>
          <a:lstStyle/>
          <a:p>
            <a:fld id="{ACE2D424-0C83-416D-99E8-1CB0A077406C}" type="slidenum">
              <a:rPr lang="en-US" smtClean="0"/>
              <a:t>40</a:t>
            </a:fld>
            <a:endParaRPr lang="en-US" dirty="0"/>
          </a:p>
        </p:txBody>
      </p:sp>
    </p:spTree>
    <p:extLst>
      <p:ext uri="{BB962C8B-B14F-4D97-AF65-F5344CB8AC3E}">
        <p14:creationId xmlns:p14="http://schemas.microsoft.com/office/powerpoint/2010/main" val="125590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Lillium is an exception</a:t>
            </a:r>
          </a:p>
        </p:txBody>
      </p:sp>
      <p:sp>
        <p:nvSpPr>
          <p:cNvPr id="4" name="Slide Number Placeholder 3"/>
          <p:cNvSpPr>
            <a:spLocks noGrp="1"/>
          </p:cNvSpPr>
          <p:nvPr>
            <p:ph type="sldNum" sz="quarter" idx="10"/>
          </p:nvPr>
        </p:nvSpPr>
        <p:spPr/>
        <p:txBody>
          <a:bodyPr/>
          <a:lstStyle/>
          <a:p>
            <a:fld id="{ACE2D424-0C83-416D-99E8-1CB0A077406C}" type="slidenum">
              <a:rPr lang="en-US" smtClean="0"/>
              <a:t>41</a:t>
            </a:fld>
            <a:endParaRPr lang="en-US" dirty="0"/>
          </a:p>
        </p:txBody>
      </p:sp>
    </p:spTree>
    <p:extLst>
      <p:ext uri="{BB962C8B-B14F-4D97-AF65-F5344CB8AC3E}">
        <p14:creationId xmlns:p14="http://schemas.microsoft.com/office/powerpoint/2010/main" val="850955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JabirWatt is a stock Jabiru that was involved in a ground “incident” and I rebuilt and registered as an EAB aircraft.  </a:t>
            </a:r>
          </a:p>
        </p:txBody>
      </p:sp>
      <p:sp>
        <p:nvSpPr>
          <p:cNvPr id="4" name="Slide Number Placeholder 3"/>
          <p:cNvSpPr>
            <a:spLocks noGrp="1"/>
          </p:cNvSpPr>
          <p:nvPr>
            <p:ph type="sldNum" sz="quarter" idx="10"/>
          </p:nvPr>
        </p:nvSpPr>
        <p:spPr/>
        <p:txBody>
          <a:bodyPr/>
          <a:lstStyle/>
          <a:p>
            <a:fld id="{ACE2D424-0C83-416D-99E8-1CB0A077406C}" type="slidenum">
              <a:rPr lang="en-US" smtClean="0"/>
              <a:t>45</a:t>
            </a:fld>
            <a:endParaRPr lang="en-US" dirty="0"/>
          </a:p>
        </p:txBody>
      </p:sp>
    </p:spTree>
    <p:extLst>
      <p:ext uri="{BB962C8B-B14F-4D97-AF65-F5344CB8AC3E}">
        <p14:creationId xmlns:p14="http://schemas.microsoft.com/office/powerpoint/2010/main" val="619395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while Professor funded by NSF, DARPA, JPL and others </a:t>
            </a:r>
          </a:p>
          <a:p>
            <a:r>
              <a:rPr lang="en-US" dirty="0"/>
              <a:t>Taught by Wilbur Wright</a:t>
            </a:r>
          </a:p>
        </p:txBody>
      </p:sp>
      <p:sp>
        <p:nvSpPr>
          <p:cNvPr id="4" name="Slide Number Placeholder 3"/>
          <p:cNvSpPr>
            <a:spLocks noGrp="1"/>
          </p:cNvSpPr>
          <p:nvPr>
            <p:ph type="sldNum" sz="quarter" idx="10"/>
          </p:nvPr>
        </p:nvSpPr>
        <p:spPr/>
        <p:txBody>
          <a:bodyPr/>
          <a:lstStyle/>
          <a:p>
            <a:fld id="{ACE2D424-0C83-416D-99E8-1CB0A077406C}" type="slidenum">
              <a:rPr lang="en-US" smtClean="0"/>
              <a:t>2</a:t>
            </a:fld>
            <a:endParaRPr lang="en-US" dirty="0"/>
          </a:p>
        </p:txBody>
      </p:sp>
    </p:spTree>
    <p:extLst>
      <p:ext uri="{BB962C8B-B14F-4D97-AF65-F5344CB8AC3E}">
        <p14:creationId xmlns:p14="http://schemas.microsoft.com/office/powerpoint/2010/main" val="355028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Vince's work Funded by CCW</a:t>
            </a:r>
          </a:p>
        </p:txBody>
      </p:sp>
      <p:sp>
        <p:nvSpPr>
          <p:cNvPr id="4" name="Slide Number Placeholder 3"/>
          <p:cNvSpPr>
            <a:spLocks noGrp="1"/>
          </p:cNvSpPr>
          <p:nvPr>
            <p:ph type="sldNum" sz="quarter" idx="10"/>
          </p:nvPr>
        </p:nvSpPr>
        <p:spPr/>
        <p:txBody>
          <a:bodyPr/>
          <a:lstStyle/>
          <a:p>
            <a:fld id="{ACE2D424-0C83-416D-99E8-1CB0A077406C}" type="slidenum">
              <a:rPr lang="en-US" smtClean="0"/>
              <a:t>3</a:t>
            </a:fld>
            <a:endParaRPr lang="en-US" dirty="0"/>
          </a:p>
        </p:txBody>
      </p:sp>
    </p:spTree>
    <p:extLst>
      <p:ext uri="{BB962C8B-B14F-4D97-AF65-F5344CB8AC3E}">
        <p14:creationId xmlns:p14="http://schemas.microsoft.com/office/powerpoint/2010/main" val="47128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2D424-0C83-416D-99E8-1CB0A077406C}" type="slidenum">
              <a:rPr lang="en-US" smtClean="0"/>
              <a:t>5</a:t>
            </a:fld>
            <a:endParaRPr lang="en-US" dirty="0"/>
          </a:p>
        </p:txBody>
      </p:sp>
    </p:spTree>
    <p:extLst>
      <p:ext uri="{BB962C8B-B14F-4D97-AF65-F5344CB8AC3E}">
        <p14:creationId xmlns:p14="http://schemas.microsoft.com/office/powerpoint/2010/main" val="78190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TriFan</a:t>
            </a:r>
            <a:r>
              <a:rPr lang="en-US" dirty="0"/>
              <a:t> is hybrid.  </a:t>
            </a:r>
          </a:p>
        </p:txBody>
      </p:sp>
      <p:sp>
        <p:nvSpPr>
          <p:cNvPr id="4" name="Slide Number Placeholder 3"/>
          <p:cNvSpPr>
            <a:spLocks noGrp="1"/>
          </p:cNvSpPr>
          <p:nvPr>
            <p:ph type="sldNum" sz="quarter" idx="10"/>
          </p:nvPr>
        </p:nvSpPr>
        <p:spPr/>
        <p:txBody>
          <a:bodyPr/>
          <a:lstStyle/>
          <a:p>
            <a:fld id="{ACE2D424-0C83-416D-99E8-1CB0A077406C}" type="slidenum">
              <a:rPr lang="en-US" smtClean="0"/>
              <a:t>9</a:t>
            </a:fld>
            <a:endParaRPr lang="en-US" dirty="0"/>
          </a:p>
        </p:txBody>
      </p:sp>
    </p:spTree>
    <p:extLst>
      <p:ext uri="{BB962C8B-B14F-4D97-AF65-F5344CB8AC3E}">
        <p14:creationId xmlns:p14="http://schemas.microsoft.com/office/powerpoint/2010/main" val="19855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Custer started in the 1930s.  </a:t>
            </a:r>
          </a:p>
        </p:txBody>
      </p:sp>
      <p:sp>
        <p:nvSpPr>
          <p:cNvPr id="4" name="Slide Number Placeholder 3"/>
          <p:cNvSpPr>
            <a:spLocks noGrp="1"/>
          </p:cNvSpPr>
          <p:nvPr>
            <p:ph type="sldNum" sz="quarter" idx="10"/>
          </p:nvPr>
        </p:nvSpPr>
        <p:spPr/>
        <p:txBody>
          <a:bodyPr/>
          <a:lstStyle/>
          <a:p>
            <a:fld id="{ACE2D424-0C83-416D-99E8-1CB0A077406C}" type="slidenum">
              <a:rPr lang="en-US" smtClean="0"/>
              <a:t>10</a:t>
            </a:fld>
            <a:endParaRPr lang="en-US" dirty="0"/>
          </a:p>
        </p:txBody>
      </p:sp>
    </p:spTree>
    <p:extLst>
      <p:ext uri="{BB962C8B-B14F-4D97-AF65-F5344CB8AC3E}">
        <p14:creationId xmlns:p14="http://schemas.microsoft.com/office/powerpoint/2010/main" val="276293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 out issues</a:t>
            </a:r>
          </a:p>
        </p:txBody>
      </p:sp>
      <p:sp>
        <p:nvSpPr>
          <p:cNvPr id="4" name="Slide Number Placeholder 3"/>
          <p:cNvSpPr>
            <a:spLocks noGrp="1"/>
          </p:cNvSpPr>
          <p:nvPr>
            <p:ph type="sldNum" sz="quarter" idx="10"/>
          </p:nvPr>
        </p:nvSpPr>
        <p:spPr/>
        <p:txBody>
          <a:bodyPr/>
          <a:lstStyle/>
          <a:p>
            <a:fld id="{ACE2D424-0C83-416D-99E8-1CB0A077406C}" type="slidenum">
              <a:rPr lang="en-US" smtClean="0"/>
              <a:t>12</a:t>
            </a:fld>
            <a:endParaRPr lang="en-US" dirty="0"/>
          </a:p>
        </p:txBody>
      </p:sp>
    </p:spTree>
    <p:extLst>
      <p:ext uri="{BB962C8B-B14F-4D97-AF65-F5344CB8AC3E}">
        <p14:creationId xmlns:p14="http://schemas.microsoft.com/office/powerpoint/2010/main" val="1453897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very high power to weight ratio, very low weight, high lift devices on the wing, perfect flying conditions and extreme pilot skill.  But still this is better than most helicopters!!!</a:t>
            </a:r>
          </a:p>
        </p:txBody>
      </p:sp>
      <p:sp>
        <p:nvSpPr>
          <p:cNvPr id="4" name="Slide Number Placeholder 3"/>
          <p:cNvSpPr>
            <a:spLocks noGrp="1"/>
          </p:cNvSpPr>
          <p:nvPr>
            <p:ph type="sldNum" sz="quarter" idx="10"/>
          </p:nvPr>
        </p:nvSpPr>
        <p:spPr/>
        <p:txBody>
          <a:bodyPr/>
          <a:lstStyle/>
          <a:p>
            <a:fld id="{ACE2D424-0C83-416D-99E8-1CB0A077406C}" type="slidenum">
              <a:rPr lang="en-US" smtClean="0"/>
              <a:t>13</a:t>
            </a:fld>
            <a:endParaRPr lang="en-US" dirty="0"/>
          </a:p>
        </p:txBody>
      </p:sp>
    </p:spTree>
    <p:extLst>
      <p:ext uri="{BB962C8B-B14F-4D97-AF65-F5344CB8AC3E}">
        <p14:creationId xmlns:p14="http://schemas.microsoft.com/office/powerpoint/2010/main" val="421755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using PAI in cruise</a:t>
            </a:r>
          </a:p>
        </p:txBody>
      </p:sp>
      <p:sp>
        <p:nvSpPr>
          <p:cNvPr id="4" name="Slide Number Placeholder 3"/>
          <p:cNvSpPr>
            <a:spLocks noGrp="1"/>
          </p:cNvSpPr>
          <p:nvPr>
            <p:ph type="sldNum" sz="quarter" idx="10"/>
          </p:nvPr>
        </p:nvSpPr>
        <p:spPr/>
        <p:txBody>
          <a:bodyPr/>
          <a:lstStyle/>
          <a:p>
            <a:fld id="{ACE2D424-0C83-416D-99E8-1CB0A077406C}" type="slidenum">
              <a:rPr lang="en-US" smtClean="0"/>
              <a:t>16</a:t>
            </a:fld>
            <a:endParaRPr lang="en-US" dirty="0"/>
          </a:p>
        </p:txBody>
      </p:sp>
    </p:spTree>
    <p:extLst>
      <p:ext uri="{BB962C8B-B14F-4D97-AF65-F5344CB8AC3E}">
        <p14:creationId xmlns:p14="http://schemas.microsoft.com/office/powerpoint/2010/main" val="179179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7E3A-7320-4CCE-BF70-FBBBFC0992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8AEA02-EC32-44C4-947D-EFE5E7D08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87A84C-DB3E-4265-A10B-C537FA10159E}"/>
              </a:ext>
            </a:extLst>
          </p:cNvPr>
          <p:cNvSpPr>
            <a:spLocks noGrp="1"/>
          </p:cNvSpPr>
          <p:nvPr>
            <p:ph type="dt" sz="half" idx="10"/>
          </p:nvPr>
        </p:nvSpPr>
        <p:spPr/>
        <p:txBody>
          <a:bodyPr/>
          <a:lstStyle/>
          <a:p>
            <a:fld id="{AABC9593-D100-4EC2-8829-AF4EA70AF464}" type="datetime1">
              <a:rPr lang="en-US" smtClean="0"/>
              <a:t>5/10/2018</a:t>
            </a:fld>
            <a:endParaRPr lang="en-US" dirty="0"/>
          </a:p>
        </p:txBody>
      </p:sp>
      <p:sp>
        <p:nvSpPr>
          <p:cNvPr id="5" name="Footer Placeholder 4">
            <a:extLst>
              <a:ext uri="{FF2B5EF4-FFF2-40B4-BE49-F238E27FC236}">
                <a16:creationId xmlns:a16="http://schemas.microsoft.com/office/drawing/2014/main" id="{BE7DC2F9-BD0B-4086-BEBA-777F891F2AC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27D263E9-9795-4BF1-9863-134E8587129F}"/>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393999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0104-0E3A-49F4-A287-CC87CD63E6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910A0-10DC-4EE1-8555-DD713BFB91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FD2C3-3418-4CED-863C-D0CAFFB195EF}"/>
              </a:ext>
            </a:extLst>
          </p:cNvPr>
          <p:cNvSpPr>
            <a:spLocks noGrp="1"/>
          </p:cNvSpPr>
          <p:nvPr>
            <p:ph type="dt" sz="half" idx="10"/>
          </p:nvPr>
        </p:nvSpPr>
        <p:spPr/>
        <p:txBody>
          <a:bodyPr/>
          <a:lstStyle/>
          <a:p>
            <a:fld id="{E3642F14-42D1-459F-AD61-9EBA35B94117}" type="datetime1">
              <a:rPr lang="en-US" smtClean="0"/>
              <a:t>5/10/2018</a:t>
            </a:fld>
            <a:endParaRPr lang="en-US" dirty="0"/>
          </a:p>
        </p:txBody>
      </p:sp>
      <p:sp>
        <p:nvSpPr>
          <p:cNvPr id="5" name="Footer Placeholder 4">
            <a:extLst>
              <a:ext uri="{FF2B5EF4-FFF2-40B4-BE49-F238E27FC236}">
                <a16:creationId xmlns:a16="http://schemas.microsoft.com/office/drawing/2014/main" id="{FA55C2E6-9970-4C4F-8B71-68684568306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63BC118D-58BE-4EF7-9D47-84744F5217D8}"/>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257995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6FDEB-4CD4-4F72-A32D-256213FB9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3F92D5-C01B-4D5A-8762-DD9122DB5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F6EBE-0DF0-4C51-B14D-9B1E8D150FE1}"/>
              </a:ext>
            </a:extLst>
          </p:cNvPr>
          <p:cNvSpPr>
            <a:spLocks noGrp="1"/>
          </p:cNvSpPr>
          <p:nvPr>
            <p:ph type="dt" sz="half" idx="10"/>
          </p:nvPr>
        </p:nvSpPr>
        <p:spPr/>
        <p:txBody>
          <a:bodyPr/>
          <a:lstStyle/>
          <a:p>
            <a:fld id="{E14D6437-6646-443B-BE8C-37114B19EAC7}" type="datetime1">
              <a:rPr lang="en-US" smtClean="0"/>
              <a:t>5/10/2018</a:t>
            </a:fld>
            <a:endParaRPr lang="en-US" dirty="0"/>
          </a:p>
        </p:txBody>
      </p:sp>
      <p:sp>
        <p:nvSpPr>
          <p:cNvPr id="5" name="Footer Placeholder 4">
            <a:extLst>
              <a:ext uri="{FF2B5EF4-FFF2-40B4-BE49-F238E27FC236}">
                <a16:creationId xmlns:a16="http://schemas.microsoft.com/office/drawing/2014/main" id="{0606A676-3C79-4D57-B600-2D33A3EA25E7}"/>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87731C17-DB2F-4249-868D-7F262EC7EF78}"/>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412675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EBED-4F3B-4CDF-80DA-7E7095AEB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5F34E-9E1B-46EC-A147-2075E99C70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F40E3-C809-49FB-9F4E-6952158881DA}"/>
              </a:ext>
            </a:extLst>
          </p:cNvPr>
          <p:cNvSpPr>
            <a:spLocks noGrp="1"/>
          </p:cNvSpPr>
          <p:nvPr>
            <p:ph type="dt" sz="half" idx="10"/>
          </p:nvPr>
        </p:nvSpPr>
        <p:spPr/>
        <p:txBody>
          <a:bodyPr/>
          <a:lstStyle/>
          <a:p>
            <a:fld id="{FFE8ADCE-ED73-4CCB-AB4B-7BF33661CB4F}" type="datetime1">
              <a:rPr lang="en-US" smtClean="0"/>
              <a:t>5/10/2018</a:t>
            </a:fld>
            <a:endParaRPr lang="en-US" dirty="0"/>
          </a:p>
        </p:txBody>
      </p:sp>
      <p:sp>
        <p:nvSpPr>
          <p:cNvPr id="5" name="Footer Placeholder 4">
            <a:extLst>
              <a:ext uri="{FF2B5EF4-FFF2-40B4-BE49-F238E27FC236}">
                <a16:creationId xmlns:a16="http://schemas.microsoft.com/office/drawing/2014/main" id="{D57E257A-3FAC-48BE-B904-8B87AC5FAF0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B7CB6456-41BD-4599-95EF-3337629BCFB5}"/>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40078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C84F-4D26-40DA-BBD8-2F65C3AF8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1F04C5-DA7B-45AE-A6E1-D08DBE502B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48AC2-A7CE-4971-BE2D-FF347162145F}"/>
              </a:ext>
            </a:extLst>
          </p:cNvPr>
          <p:cNvSpPr>
            <a:spLocks noGrp="1"/>
          </p:cNvSpPr>
          <p:nvPr>
            <p:ph type="dt" sz="half" idx="10"/>
          </p:nvPr>
        </p:nvSpPr>
        <p:spPr/>
        <p:txBody>
          <a:bodyPr/>
          <a:lstStyle/>
          <a:p>
            <a:fld id="{69C4E4C5-6037-41CF-A6A3-837C15A4FAAA}" type="datetime1">
              <a:rPr lang="en-US" smtClean="0"/>
              <a:t>5/10/2018</a:t>
            </a:fld>
            <a:endParaRPr lang="en-US" dirty="0"/>
          </a:p>
        </p:txBody>
      </p:sp>
      <p:sp>
        <p:nvSpPr>
          <p:cNvPr id="5" name="Footer Placeholder 4">
            <a:extLst>
              <a:ext uri="{FF2B5EF4-FFF2-40B4-BE49-F238E27FC236}">
                <a16:creationId xmlns:a16="http://schemas.microsoft.com/office/drawing/2014/main" id="{EFCC293B-338E-4F02-9670-06CEE2C3AB43}"/>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DDF5E5D3-4C8E-4B46-A969-0EEC160D5ED8}"/>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136321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2632-3552-40CC-9B38-312539C16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1D570-9F32-4594-8FAF-14CE1B6D17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6A0089-912A-43D9-8C1D-BBF7EAB4A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401681-5CAA-446D-A9EE-11B64B180A15}"/>
              </a:ext>
            </a:extLst>
          </p:cNvPr>
          <p:cNvSpPr>
            <a:spLocks noGrp="1"/>
          </p:cNvSpPr>
          <p:nvPr>
            <p:ph type="dt" sz="half" idx="10"/>
          </p:nvPr>
        </p:nvSpPr>
        <p:spPr/>
        <p:txBody>
          <a:bodyPr/>
          <a:lstStyle/>
          <a:p>
            <a:fld id="{C75F74D5-B5D3-43B1-96BE-868454CBA160}" type="datetime1">
              <a:rPr lang="en-US" smtClean="0"/>
              <a:t>5/10/2018</a:t>
            </a:fld>
            <a:endParaRPr lang="en-US" dirty="0"/>
          </a:p>
        </p:txBody>
      </p:sp>
      <p:sp>
        <p:nvSpPr>
          <p:cNvPr id="6" name="Footer Placeholder 5">
            <a:extLst>
              <a:ext uri="{FF2B5EF4-FFF2-40B4-BE49-F238E27FC236}">
                <a16:creationId xmlns:a16="http://schemas.microsoft.com/office/drawing/2014/main" id="{FBED584C-5D5B-4FDD-A277-30D8488538F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680BE10C-D96A-4DDA-87BE-56D80A9FFB40}"/>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17863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809B-90E9-4F6E-B19E-88268E97C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D9C1B-A331-414E-936A-7EFE1FFD12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4D1230-4A5D-40BE-9812-9B92AAE087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D5D83A-DCA6-497D-BBE7-BCB0D75A5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581418-02F6-406D-B15A-FB975D74DF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1D223E-FE74-48AD-93B6-2FB377ED9273}"/>
              </a:ext>
            </a:extLst>
          </p:cNvPr>
          <p:cNvSpPr>
            <a:spLocks noGrp="1"/>
          </p:cNvSpPr>
          <p:nvPr>
            <p:ph type="dt" sz="half" idx="10"/>
          </p:nvPr>
        </p:nvSpPr>
        <p:spPr/>
        <p:txBody>
          <a:bodyPr/>
          <a:lstStyle/>
          <a:p>
            <a:fld id="{8B640664-6BA8-41BB-AFD1-0BCDB7C60CAC}" type="datetime1">
              <a:rPr lang="en-US" smtClean="0"/>
              <a:t>5/10/2018</a:t>
            </a:fld>
            <a:endParaRPr lang="en-US" dirty="0"/>
          </a:p>
        </p:txBody>
      </p:sp>
      <p:sp>
        <p:nvSpPr>
          <p:cNvPr id="8" name="Footer Placeholder 7">
            <a:extLst>
              <a:ext uri="{FF2B5EF4-FFF2-40B4-BE49-F238E27FC236}">
                <a16:creationId xmlns:a16="http://schemas.microsoft.com/office/drawing/2014/main" id="{91F9BC94-BC5C-4F24-B312-BD84B5B74938}"/>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9" name="Slide Number Placeholder 8">
            <a:extLst>
              <a:ext uri="{FF2B5EF4-FFF2-40B4-BE49-F238E27FC236}">
                <a16:creationId xmlns:a16="http://schemas.microsoft.com/office/drawing/2014/main" id="{6BD605F1-6E7F-404D-8AC1-33F297F3397B}"/>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221007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B15A-A966-4C00-B1B3-8C94F63EB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8B5C9F-57A4-4728-85CB-9A4E57D97E84}"/>
              </a:ext>
            </a:extLst>
          </p:cNvPr>
          <p:cNvSpPr>
            <a:spLocks noGrp="1"/>
          </p:cNvSpPr>
          <p:nvPr>
            <p:ph type="dt" sz="half" idx="10"/>
          </p:nvPr>
        </p:nvSpPr>
        <p:spPr/>
        <p:txBody>
          <a:bodyPr/>
          <a:lstStyle/>
          <a:p>
            <a:fld id="{1EE5F362-4755-4E3E-9D6E-316AF8429B3A}" type="datetime1">
              <a:rPr lang="en-US" smtClean="0"/>
              <a:t>5/10/2018</a:t>
            </a:fld>
            <a:endParaRPr lang="en-US" dirty="0"/>
          </a:p>
        </p:txBody>
      </p:sp>
      <p:sp>
        <p:nvSpPr>
          <p:cNvPr id="4" name="Footer Placeholder 3">
            <a:extLst>
              <a:ext uri="{FF2B5EF4-FFF2-40B4-BE49-F238E27FC236}">
                <a16:creationId xmlns:a16="http://schemas.microsoft.com/office/drawing/2014/main" id="{51D95D59-B49A-49BB-9C1B-38466450EF2F}"/>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7DE71668-DF73-4178-B203-94E566F00CB2}"/>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22147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422D9-2DB3-4655-98A4-0C2DBC049D10}"/>
              </a:ext>
            </a:extLst>
          </p:cNvPr>
          <p:cNvSpPr>
            <a:spLocks noGrp="1"/>
          </p:cNvSpPr>
          <p:nvPr>
            <p:ph type="dt" sz="half" idx="10"/>
          </p:nvPr>
        </p:nvSpPr>
        <p:spPr/>
        <p:txBody>
          <a:bodyPr/>
          <a:lstStyle/>
          <a:p>
            <a:fld id="{978FC756-4CE5-4563-B229-DCC2E2126FDF}" type="datetime1">
              <a:rPr lang="en-US" smtClean="0"/>
              <a:t>5/10/2018</a:t>
            </a:fld>
            <a:endParaRPr lang="en-US" dirty="0"/>
          </a:p>
        </p:txBody>
      </p:sp>
      <p:sp>
        <p:nvSpPr>
          <p:cNvPr id="3" name="Footer Placeholder 2">
            <a:extLst>
              <a:ext uri="{FF2B5EF4-FFF2-40B4-BE49-F238E27FC236}">
                <a16:creationId xmlns:a16="http://schemas.microsoft.com/office/drawing/2014/main" id="{38BD56DC-9F5D-46CD-9782-3FECE19DFD36}"/>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4" name="Slide Number Placeholder 3">
            <a:extLst>
              <a:ext uri="{FF2B5EF4-FFF2-40B4-BE49-F238E27FC236}">
                <a16:creationId xmlns:a16="http://schemas.microsoft.com/office/drawing/2014/main" id="{A95FCC46-6254-410A-9ECD-5986CCD42E99}"/>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97986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2D32-0D71-4550-9486-FCF5306EB1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8343A-009A-4EF6-B047-9946D9CF5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816C9B-A6AC-4681-B685-5FA388B56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06FA8A-99D2-4AD4-85B6-E6A64371FE3B}"/>
              </a:ext>
            </a:extLst>
          </p:cNvPr>
          <p:cNvSpPr>
            <a:spLocks noGrp="1"/>
          </p:cNvSpPr>
          <p:nvPr>
            <p:ph type="dt" sz="half" idx="10"/>
          </p:nvPr>
        </p:nvSpPr>
        <p:spPr/>
        <p:txBody>
          <a:bodyPr/>
          <a:lstStyle/>
          <a:p>
            <a:fld id="{44982104-76F3-41C6-84C0-F066B7157339}" type="datetime1">
              <a:rPr lang="en-US" smtClean="0"/>
              <a:t>5/10/2018</a:t>
            </a:fld>
            <a:endParaRPr lang="en-US" dirty="0"/>
          </a:p>
        </p:txBody>
      </p:sp>
      <p:sp>
        <p:nvSpPr>
          <p:cNvPr id="6" name="Footer Placeholder 5">
            <a:extLst>
              <a:ext uri="{FF2B5EF4-FFF2-40B4-BE49-F238E27FC236}">
                <a16:creationId xmlns:a16="http://schemas.microsoft.com/office/drawing/2014/main" id="{92A8968B-5C16-46FF-B37D-F79884D17B64}"/>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E6268492-C600-49B4-9822-36B13A986E9C}"/>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105132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D163-CD37-49E0-977C-095F97289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46670A-91C1-4322-99CB-86D6D4EEC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CB0E19-44F4-494F-AF2B-77A1F1697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ADAF65-7365-454E-9C3B-7BCBE2C73148}"/>
              </a:ext>
            </a:extLst>
          </p:cNvPr>
          <p:cNvSpPr>
            <a:spLocks noGrp="1"/>
          </p:cNvSpPr>
          <p:nvPr>
            <p:ph type="dt" sz="half" idx="10"/>
          </p:nvPr>
        </p:nvSpPr>
        <p:spPr/>
        <p:txBody>
          <a:bodyPr/>
          <a:lstStyle/>
          <a:p>
            <a:fld id="{254DF090-9851-4995-9DB1-CC7563A70B7A}" type="datetime1">
              <a:rPr lang="en-US" smtClean="0"/>
              <a:t>5/10/2018</a:t>
            </a:fld>
            <a:endParaRPr lang="en-US" dirty="0"/>
          </a:p>
        </p:txBody>
      </p:sp>
      <p:sp>
        <p:nvSpPr>
          <p:cNvPr id="6" name="Footer Placeholder 5">
            <a:extLst>
              <a:ext uri="{FF2B5EF4-FFF2-40B4-BE49-F238E27FC236}">
                <a16:creationId xmlns:a16="http://schemas.microsoft.com/office/drawing/2014/main" id="{C0821378-109B-48C7-AEEF-119276E5C98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EB8B5DAD-6C9B-4A87-B410-59CA13698448}"/>
              </a:ext>
            </a:extLst>
          </p:cNvPr>
          <p:cNvSpPr>
            <a:spLocks noGrp="1"/>
          </p:cNvSpPr>
          <p:nvPr>
            <p:ph type="sldNum" sz="quarter" idx="12"/>
          </p:nvPr>
        </p:nvSpPr>
        <p:spPr/>
        <p:txBody>
          <a:bodyPr/>
          <a:lstStyle/>
          <a:p>
            <a:fld id="{CFB13D1D-BF2A-4550-9A91-1D141BAF5456}" type="slidenum">
              <a:rPr lang="en-US" smtClean="0"/>
              <a:t>‹#›</a:t>
            </a:fld>
            <a:endParaRPr lang="en-US" dirty="0"/>
          </a:p>
        </p:txBody>
      </p:sp>
    </p:spTree>
    <p:extLst>
      <p:ext uri="{BB962C8B-B14F-4D97-AF65-F5344CB8AC3E}">
        <p14:creationId xmlns:p14="http://schemas.microsoft.com/office/powerpoint/2010/main" val="264396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9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615A9-99D2-4290-ACBE-8587C6B39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2D79E-A7D1-4C88-8A68-A139D8436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451D9-3C84-45C3-8BE2-5E55614BF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D0ADC-D78D-4473-8564-9616B6E12B18}" type="datetime1">
              <a:rPr lang="en-US" smtClean="0"/>
              <a:t>5/10/2018</a:t>
            </a:fld>
            <a:endParaRPr lang="en-US" dirty="0"/>
          </a:p>
        </p:txBody>
      </p:sp>
      <p:sp>
        <p:nvSpPr>
          <p:cNvPr id="5" name="Footer Placeholder 4">
            <a:extLst>
              <a:ext uri="{FF2B5EF4-FFF2-40B4-BE49-F238E27FC236}">
                <a16:creationId xmlns:a16="http://schemas.microsoft.com/office/drawing/2014/main" id="{8B3A12FE-21AC-47D5-A64F-CC755F453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E99377DA-959F-4D32-86B8-7384209EB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3D1D-BF2A-4550-9A91-1D141BAF5456}" type="slidenum">
              <a:rPr lang="en-US" smtClean="0"/>
              <a:t>‹#›</a:t>
            </a:fld>
            <a:endParaRPr lang="en-US" dirty="0"/>
          </a:p>
        </p:txBody>
      </p:sp>
    </p:spTree>
    <p:extLst>
      <p:ext uri="{BB962C8B-B14F-4D97-AF65-F5344CB8AC3E}">
        <p14:creationId xmlns:p14="http://schemas.microsoft.com/office/powerpoint/2010/main" val="973528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hyperlink" Target="https://youtu.be/Bo7-BuNiP6Y" TargetMode="External"/><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Bo7-BuNiP6Y"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ullman@davidullman.com" TargetMode="External"/><Relationship Id="rId2" Type="http://schemas.openxmlformats.org/officeDocument/2006/relationships/hyperlink" Target="https://www.davidullman.com/air-taxi-visions" TargetMode="External"/><Relationship Id="rId1" Type="http://schemas.openxmlformats.org/officeDocument/2006/relationships/slideLayout" Target="../slideLayouts/slideLayout2.xml"/><Relationship Id="rId4" Type="http://schemas.openxmlformats.org/officeDocument/2006/relationships/hyperlink" Target="https://www.davidullman.com/distributed-electric-propuls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4D56-4E0D-43E3-836D-5CBF8DDBC15F}"/>
              </a:ext>
            </a:extLst>
          </p:cNvPr>
          <p:cNvSpPr>
            <a:spLocks noGrp="1"/>
          </p:cNvSpPr>
          <p:nvPr>
            <p:ph type="ctrTitle"/>
          </p:nvPr>
        </p:nvSpPr>
        <p:spPr>
          <a:xfrm>
            <a:off x="1081087" y="536576"/>
            <a:ext cx="9144000" cy="2387600"/>
          </a:xfrm>
        </p:spPr>
        <p:txBody>
          <a:bodyPr>
            <a:normAutofit fontScale="90000"/>
          </a:bodyPr>
          <a:lstStyle/>
          <a:p>
            <a:r>
              <a:rPr lang="en-US" dirty="0"/>
              <a:t>Electric Air Vehicle Performance Prospects: Comparing eVTOL versus USTOL</a:t>
            </a:r>
          </a:p>
        </p:txBody>
      </p:sp>
      <p:sp>
        <p:nvSpPr>
          <p:cNvPr id="3" name="Subtitle 2">
            <a:extLst>
              <a:ext uri="{FF2B5EF4-FFF2-40B4-BE49-F238E27FC236}">
                <a16:creationId xmlns:a16="http://schemas.microsoft.com/office/drawing/2014/main" id="{481EEAB5-1DD5-4463-9C0A-D7F48033DC40}"/>
              </a:ext>
            </a:extLst>
          </p:cNvPr>
          <p:cNvSpPr>
            <a:spLocks noGrp="1"/>
          </p:cNvSpPr>
          <p:nvPr>
            <p:ph type="subTitle" idx="1"/>
          </p:nvPr>
        </p:nvSpPr>
        <p:spPr>
          <a:xfrm>
            <a:off x="1081087" y="3933825"/>
            <a:ext cx="4572000" cy="1655762"/>
          </a:xfrm>
        </p:spPr>
        <p:txBody>
          <a:bodyPr>
            <a:noAutofit/>
          </a:bodyPr>
          <a:lstStyle/>
          <a:p>
            <a:r>
              <a:rPr lang="en-US" sz="3200" dirty="0"/>
              <a:t>David G. Ullman</a:t>
            </a:r>
          </a:p>
          <a:p>
            <a:r>
              <a:rPr lang="en-US" sz="3200" dirty="0"/>
              <a:t>Emeritus Professor Oregon State University</a:t>
            </a:r>
          </a:p>
          <a:p>
            <a:r>
              <a:rPr lang="en-US" sz="3200" dirty="0"/>
              <a:t>ullman@davidullman.com</a:t>
            </a:r>
          </a:p>
        </p:txBody>
      </p:sp>
      <p:pic>
        <p:nvPicPr>
          <p:cNvPr id="8" name="Picture 7">
            <a:extLst>
              <a:ext uri="{FF2B5EF4-FFF2-40B4-BE49-F238E27FC236}">
                <a16:creationId xmlns:a16="http://schemas.microsoft.com/office/drawing/2014/main" id="{109F3171-3A2F-4B05-88AE-C3E0368A60C9}"/>
              </a:ext>
            </a:extLst>
          </p:cNvPr>
          <p:cNvPicPr>
            <a:picLocks noChangeAspect="1" noChangeArrowheads="1"/>
          </p:cNvPicPr>
          <p:nvPr/>
        </p:nvPicPr>
        <p:blipFill>
          <a:blip r:embed="rId3" cstate="print"/>
          <a:srcRect/>
          <a:stretch>
            <a:fillRect/>
          </a:stretch>
        </p:blipFill>
        <p:spPr bwMode="auto">
          <a:xfrm>
            <a:off x="7242452" y="3630210"/>
            <a:ext cx="4425673" cy="2691214"/>
          </a:xfrm>
          <a:prstGeom prst="rect">
            <a:avLst/>
          </a:prstGeom>
          <a:noFill/>
          <a:ln w="9525">
            <a:noFill/>
            <a:miter lim="800000"/>
            <a:headEnd/>
            <a:tailEnd/>
          </a:ln>
          <a:effectLst/>
        </p:spPr>
      </p:pic>
    </p:spTree>
    <p:extLst>
      <p:ext uri="{BB962C8B-B14F-4D97-AF65-F5344CB8AC3E}">
        <p14:creationId xmlns:p14="http://schemas.microsoft.com/office/powerpoint/2010/main" val="3187881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BBB0-0BC3-49DE-B065-5F2D1B8B78F0}"/>
              </a:ext>
            </a:extLst>
          </p:cNvPr>
          <p:cNvSpPr>
            <a:spLocks noGrp="1"/>
          </p:cNvSpPr>
          <p:nvPr>
            <p:ph type="title"/>
          </p:nvPr>
        </p:nvSpPr>
        <p:spPr>
          <a:xfrm>
            <a:off x="862012" y="1348581"/>
            <a:ext cx="10515600" cy="1325563"/>
          </a:xfrm>
        </p:spPr>
        <p:txBody>
          <a:bodyPr>
            <a:noAutofit/>
          </a:bodyPr>
          <a:lstStyle/>
          <a:p>
            <a:r>
              <a:rPr lang="en-US" sz="3200" b="1" dirty="0">
                <a:solidFill>
                  <a:srgbClr val="C00000"/>
                </a:solidFill>
              </a:rPr>
              <a:t>Ultra Short Take-Off and Landing (USTOL): </a:t>
            </a:r>
            <a:r>
              <a:rPr lang="en-US" sz="3200" dirty="0"/>
              <a:t>winged aircraft that uses </a:t>
            </a:r>
            <a:r>
              <a:rPr lang="en-US" sz="3200" b="1" dirty="0"/>
              <a:t>Distributed Electric Propulsion (DEP) </a:t>
            </a:r>
            <a:r>
              <a:rPr lang="en-US" sz="3200" dirty="0"/>
              <a:t>to create </a:t>
            </a:r>
            <a:r>
              <a:rPr lang="en-US" sz="3200" b="1" dirty="0"/>
              <a:t>Propulsion Airframe Interaction (PAI) </a:t>
            </a:r>
            <a:r>
              <a:rPr lang="en-US" sz="3200" dirty="0"/>
              <a:t>enabling short distance take offs and landings while providing very efficient cruise potential. </a:t>
            </a:r>
            <a:br>
              <a:rPr lang="en-US" sz="3200" dirty="0"/>
            </a:br>
            <a:br>
              <a:rPr lang="en-US" sz="3200" dirty="0"/>
            </a:br>
            <a:r>
              <a:rPr lang="en-US" sz="2800" dirty="0"/>
              <a:t>Descended from the Custer Channel Wing, Boeing YC-14 and others</a:t>
            </a:r>
          </a:p>
        </p:txBody>
      </p:sp>
      <p:pic>
        <p:nvPicPr>
          <p:cNvPr id="5" name="Picture 4" descr="Image result for custer channel wing">
            <a:extLst>
              <a:ext uri="{FF2B5EF4-FFF2-40B4-BE49-F238E27FC236}">
                <a16:creationId xmlns:a16="http://schemas.microsoft.com/office/drawing/2014/main" id="{41A7FF10-7F81-4239-A815-1A77221159C8}"/>
              </a:ext>
            </a:extLst>
          </p:cNvPr>
          <p:cNvPicPr/>
          <p:nvPr/>
        </p:nvPicPr>
        <p:blipFill>
          <a:blip r:embed="rId3" cstate="print"/>
          <a:srcRect/>
          <a:stretch>
            <a:fillRect/>
          </a:stretch>
        </p:blipFill>
        <p:spPr bwMode="auto">
          <a:xfrm>
            <a:off x="1038225" y="3556317"/>
            <a:ext cx="3990975" cy="2768283"/>
          </a:xfrm>
          <a:prstGeom prst="rect">
            <a:avLst/>
          </a:prstGeom>
          <a:noFill/>
          <a:ln w="9525">
            <a:noFill/>
            <a:miter lim="800000"/>
            <a:headEnd/>
            <a:tailEnd/>
          </a:ln>
        </p:spPr>
      </p:pic>
      <p:pic>
        <p:nvPicPr>
          <p:cNvPr id="6" name="Picture 5" descr="Image result for YC-14">
            <a:extLst>
              <a:ext uri="{FF2B5EF4-FFF2-40B4-BE49-F238E27FC236}">
                <a16:creationId xmlns:a16="http://schemas.microsoft.com/office/drawing/2014/main" id="{FEB931ED-08B6-4E67-96B5-87C23D878025}"/>
              </a:ext>
            </a:extLst>
          </p:cNvPr>
          <p:cNvPicPr/>
          <p:nvPr/>
        </p:nvPicPr>
        <p:blipFill>
          <a:blip r:embed="rId4" cstate="print"/>
          <a:srcRect t="17857"/>
          <a:stretch>
            <a:fillRect/>
          </a:stretch>
        </p:blipFill>
        <p:spPr bwMode="auto">
          <a:xfrm>
            <a:off x="5606732" y="3607116"/>
            <a:ext cx="5167947" cy="2717483"/>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8F80768F-8788-44AA-81B6-5E1AD5506A7A}"/>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A158E039-3C87-45FB-AD3A-BC6EA9F0FB66}"/>
              </a:ext>
            </a:extLst>
          </p:cNvPr>
          <p:cNvSpPr>
            <a:spLocks noGrp="1"/>
          </p:cNvSpPr>
          <p:nvPr>
            <p:ph type="sldNum" sz="quarter" idx="12"/>
          </p:nvPr>
        </p:nvSpPr>
        <p:spPr/>
        <p:txBody>
          <a:bodyPr/>
          <a:lstStyle/>
          <a:p>
            <a:fld id="{CFB13D1D-BF2A-4550-9A91-1D141BAF5456}" type="slidenum">
              <a:rPr lang="en-US" smtClean="0"/>
              <a:t>10</a:t>
            </a:fld>
            <a:endParaRPr lang="en-US" dirty="0"/>
          </a:p>
        </p:txBody>
      </p:sp>
    </p:spTree>
    <p:extLst>
      <p:ext uri="{BB962C8B-B14F-4D97-AF65-F5344CB8AC3E}">
        <p14:creationId xmlns:p14="http://schemas.microsoft.com/office/powerpoint/2010/main" val="2387860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7778-7A3B-4E03-B311-C80E2C19480F}"/>
              </a:ext>
            </a:extLst>
          </p:cNvPr>
          <p:cNvSpPr>
            <a:spLocks noGrp="1"/>
          </p:cNvSpPr>
          <p:nvPr>
            <p:ph type="title"/>
          </p:nvPr>
        </p:nvSpPr>
        <p:spPr>
          <a:xfrm>
            <a:off x="301171" y="320778"/>
            <a:ext cx="10515600" cy="1325563"/>
          </a:xfrm>
        </p:spPr>
        <p:txBody>
          <a:bodyPr/>
          <a:lstStyle/>
          <a:p>
            <a:r>
              <a:rPr lang="en-US" dirty="0"/>
              <a:t>Custer Channel Wing</a:t>
            </a:r>
          </a:p>
        </p:txBody>
      </p:sp>
      <p:sp>
        <p:nvSpPr>
          <p:cNvPr id="3" name="Content Placeholder 2">
            <a:extLst>
              <a:ext uri="{FF2B5EF4-FFF2-40B4-BE49-F238E27FC236}">
                <a16:creationId xmlns:a16="http://schemas.microsoft.com/office/drawing/2014/main" id="{4AC7C96B-9401-4077-A1E0-8606E7B7DC9B}"/>
              </a:ext>
            </a:extLst>
          </p:cNvPr>
          <p:cNvSpPr>
            <a:spLocks noGrp="1"/>
          </p:cNvSpPr>
          <p:nvPr>
            <p:ph idx="1"/>
          </p:nvPr>
        </p:nvSpPr>
        <p:spPr>
          <a:xfrm>
            <a:off x="5428344" y="1030514"/>
            <a:ext cx="6647542" cy="488491"/>
          </a:xfrm>
        </p:spPr>
        <p:txBody>
          <a:bodyPr>
            <a:normAutofit/>
          </a:bodyPr>
          <a:lstStyle/>
          <a:p>
            <a:pPr marL="0" indent="0">
              <a:buNone/>
            </a:pPr>
            <a:r>
              <a:rPr lang="en-US" i="1" dirty="0"/>
              <a:t>"It's the speed of the air, not the airspeed."</a:t>
            </a:r>
            <a:endParaRPr lang="en-US" dirty="0"/>
          </a:p>
        </p:txBody>
      </p:sp>
      <p:pic>
        <p:nvPicPr>
          <p:cNvPr id="1026" name="Picture 2" descr="http://www.custerchannelwing.net/images/CCW5_1.jpg">
            <a:extLst>
              <a:ext uri="{FF2B5EF4-FFF2-40B4-BE49-F238E27FC236}">
                <a16:creationId xmlns:a16="http://schemas.microsoft.com/office/drawing/2014/main" id="{2AF79084-ED5D-4702-B45C-C9924080D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19" y="1646696"/>
            <a:ext cx="5376082" cy="4548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rcgroups.net/forums/attachments/7/7/4/8/9/a1127348-217-ccw-1_hovering.jpg">
            <a:extLst>
              <a:ext uri="{FF2B5EF4-FFF2-40B4-BE49-F238E27FC236}">
                <a16:creationId xmlns:a16="http://schemas.microsoft.com/office/drawing/2014/main" id="{672FBB4C-DD84-4E92-9271-8816CF4F2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519" y="1490074"/>
            <a:ext cx="6093494" cy="4631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uster channel wing diagram">
            <a:extLst>
              <a:ext uri="{FF2B5EF4-FFF2-40B4-BE49-F238E27FC236}">
                <a16:creationId xmlns:a16="http://schemas.microsoft.com/office/drawing/2014/main" id="{5D25B5B1-DFF6-46E9-A0CE-CF7B8B93CA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769" b="11885"/>
          <a:stretch/>
        </p:blipFill>
        <p:spPr bwMode="auto">
          <a:xfrm>
            <a:off x="3234519" y="1519005"/>
            <a:ext cx="6093494" cy="453835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DC4DC358-6A43-4905-8E0C-42761B5F10C8}"/>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E49E8410-FA55-4CF4-8413-245C2D7F328E}"/>
              </a:ext>
            </a:extLst>
          </p:cNvPr>
          <p:cNvSpPr>
            <a:spLocks noGrp="1"/>
          </p:cNvSpPr>
          <p:nvPr>
            <p:ph type="sldNum" sz="quarter" idx="12"/>
          </p:nvPr>
        </p:nvSpPr>
        <p:spPr/>
        <p:txBody>
          <a:bodyPr/>
          <a:lstStyle/>
          <a:p>
            <a:fld id="{CFB13D1D-BF2A-4550-9A91-1D141BAF5456}" type="slidenum">
              <a:rPr lang="en-US" smtClean="0"/>
              <a:t>11</a:t>
            </a:fld>
            <a:endParaRPr lang="en-US" dirty="0"/>
          </a:p>
        </p:txBody>
      </p:sp>
    </p:spTree>
    <p:extLst>
      <p:ext uri="{BB962C8B-B14F-4D97-AF65-F5344CB8AC3E}">
        <p14:creationId xmlns:p14="http://schemas.microsoft.com/office/powerpoint/2010/main" val="40714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1B97-58AE-472C-9780-212650F880FC}"/>
              </a:ext>
            </a:extLst>
          </p:cNvPr>
          <p:cNvSpPr>
            <a:spLocks noGrp="1"/>
          </p:cNvSpPr>
          <p:nvPr>
            <p:ph type="title"/>
          </p:nvPr>
        </p:nvSpPr>
        <p:spPr/>
        <p:txBody>
          <a:bodyPr/>
          <a:lstStyle/>
          <a:p>
            <a:r>
              <a:rPr lang="en-US" dirty="0"/>
              <a:t>YC-14 used Upper Surface Blowing (USB) to achieve high Lift Coefficients</a:t>
            </a:r>
          </a:p>
        </p:txBody>
      </p:sp>
      <p:pic>
        <p:nvPicPr>
          <p:cNvPr id="7" name="Picture 6">
            <a:extLst>
              <a:ext uri="{FF2B5EF4-FFF2-40B4-BE49-F238E27FC236}">
                <a16:creationId xmlns:a16="http://schemas.microsoft.com/office/drawing/2014/main" id="{2372F4DF-E95C-4B0F-8295-A64124130CDA}"/>
              </a:ext>
            </a:extLst>
          </p:cNvPr>
          <p:cNvPicPr>
            <a:picLocks noChangeAspect="1"/>
          </p:cNvPicPr>
          <p:nvPr/>
        </p:nvPicPr>
        <p:blipFill>
          <a:blip r:embed="rId3"/>
          <a:stretch>
            <a:fillRect/>
          </a:stretch>
        </p:blipFill>
        <p:spPr>
          <a:xfrm>
            <a:off x="77962" y="2280873"/>
            <a:ext cx="7988968" cy="3796507"/>
          </a:xfrm>
          <a:prstGeom prst="rect">
            <a:avLst/>
          </a:prstGeom>
        </p:spPr>
      </p:pic>
      <p:pic>
        <p:nvPicPr>
          <p:cNvPr id="5" name="Content Placeholder 4">
            <a:extLst>
              <a:ext uri="{FF2B5EF4-FFF2-40B4-BE49-F238E27FC236}">
                <a16:creationId xmlns:a16="http://schemas.microsoft.com/office/drawing/2014/main" id="{0859AE34-2B25-4984-BDFB-789C06B2CB04}"/>
              </a:ext>
            </a:extLst>
          </p:cNvPr>
          <p:cNvPicPr>
            <a:picLocks noGrp="1" noChangeAspect="1"/>
          </p:cNvPicPr>
          <p:nvPr>
            <p:ph idx="1"/>
          </p:nvPr>
        </p:nvPicPr>
        <p:blipFill>
          <a:blip r:embed="rId4"/>
          <a:stretch>
            <a:fillRect/>
          </a:stretch>
        </p:blipFill>
        <p:spPr>
          <a:xfrm>
            <a:off x="8066930" y="1513966"/>
            <a:ext cx="3503438" cy="2780506"/>
          </a:xfrm>
          <a:prstGeom prst="rect">
            <a:avLst/>
          </a:prstGeom>
        </p:spPr>
      </p:pic>
      <p:sp>
        <p:nvSpPr>
          <p:cNvPr id="3" name="Footer Placeholder 2">
            <a:extLst>
              <a:ext uri="{FF2B5EF4-FFF2-40B4-BE49-F238E27FC236}">
                <a16:creationId xmlns:a16="http://schemas.microsoft.com/office/drawing/2014/main" id="{CF6F1506-C245-4C07-A70C-78ABACF4A2E8}"/>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05CEF3F3-3097-4146-A09F-9C7D9BA3726D}"/>
              </a:ext>
            </a:extLst>
          </p:cNvPr>
          <p:cNvSpPr>
            <a:spLocks noGrp="1"/>
          </p:cNvSpPr>
          <p:nvPr>
            <p:ph type="sldNum" sz="quarter" idx="12"/>
          </p:nvPr>
        </p:nvSpPr>
        <p:spPr/>
        <p:txBody>
          <a:bodyPr/>
          <a:lstStyle/>
          <a:p>
            <a:fld id="{CFB13D1D-BF2A-4550-9A91-1D141BAF5456}" type="slidenum">
              <a:rPr lang="en-US" smtClean="0"/>
              <a:t>12</a:t>
            </a:fld>
            <a:endParaRPr lang="en-US" dirty="0"/>
          </a:p>
        </p:txBody>
      </p:sp>
    </p:spTree>
    <p:extLst>
      <p:ext uri="{BB962C8B-B14F-4D97-AF65-F5344CB8AC3E}">
        <p14:creationId xmlns:p14="http://schemas.microsoft.com/office/powerpoint/2010/main" val="318011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AB9C-6563-416E-88C3-C08B0AFACD8E}"/>
              </a:ext>
            </a:extLst>
          </p:cNvPr>
          <p:cNvSpPr>
            <a:spLocks noGrp="1"/>
          </p:cNvSpPr>
          <p:nvPr>
            <p:ph type="title"/>
          </p:nvPr>
        </p:nvSpPr>
        <p:spPr>
          <a:xfrm>
            <a:off x="1075765" y="283661"/>
            <a:ext cx="9211235" cy="1325563"/>
          </a:xfrm>
        </p:spPr>
        <p:txBody>
          <a:bodyPr>
            <a:normAutofit/>
          </a:bodyPr>
          <a:lstStyle/>
          <a:p>
            <a:pPr algn="ctr"/>
            <a:r>
              <a:rPr lang="en-US" dirty="0"/>
              <a:t>USTOL is electric STOL that can perform </a:t>
            </a:r>
            <a:br>
              <a:rPr lang="en-US" dirty="0"/>
            </a:br>
            <a:r>
              <a:rPr lang="en-US" dirty="0"/>
              <a:t>like Lil’ Cub</a:t>
            </a:r>
          </a:p>
        </p:txBody>
      </p:sp>
      <p:pic>
        <p:nvPicPr>
          <p:cNvPr id="5" name="Content Placeholder 4">
            <a:hlinkClick r:id="rId5"/>
            <a:extLst>
              <a:ext uri="{FF2B5EF4-FFF2-40B4-BE49-F238E27FC236}">
                <a16:creationId xmlns:a16="http://schemas.microsoft.com/office/drawing/2014/main" id="{7C67BBFE-BE0B-41C5-B8B6-EEF4EBA6632B}"/>
              </a:ext>
            </a:extLst>
          </p:cNvPr>
          <p:cNvPicPr>
            <a:picLocks noGrp="1" noChangeAspect="1"/>
          </p:cNvPicPr>
          <p:nvPr>
            <p:ph idx="1"/>
          </p:nvPr>
        </p:nvPicPr>
        <p:blipFill>
          <a:blip r:embed="rId6"/>
          <a:stretch>
            <a:fillRect/>
          </a:stretch>
        </p:blipFill>
        <p:spPr>
          <a:xfrm>
            <a:off x="555541" y="1835792"/>
            <a:ext cx="5584706" cy="3020958"/>
          </a:xfrm>
          <a:prstGeom prst="rect">
            <a:avLst/>
          </a:prstGeom>
        </p:spPr>
      </p:pic>
      <p:sp>
        <p:nvSpPr>
          <p:cNvPr id="6" name="Rectangle 5">
            <a:extLst>
              <a:ext uri="{FF2B5EF4-FFF2-40B4-BE49-F238E27FC236}">
                <a16:creationId xmlns:a16="http://schemas.microsoft.com/office/drawing/2014/main" id="{5AC6479F-62D7-480C-92DC-872DD9EDBAD6}"/>
              </a:ext>
            </a:extLst>
          </p:cNvPr>
          <p:cNvSpPr/>
          <p:nvPr/>
        </p:nvSpPr>
        <p:spPr>
          <a:xfrm>
            <a:off x="6312311" y="1964896"/>
            <a:ext cx="5674270" cy="1384995"/>
          </a:xfrm>
          <a:prstGeom prst="rect">
            <a:avLst/>
          </a:prstGeom>
        </p:spPr>
        <p:txBody>
          <a:bodyPr wrap="square">
            <a:spAutoFit/>
          </a:bodyPr>
          <a:lstStyle/>
          <a:p>
            <a:pPr marL="285750" indent="-285750">
              <a:buFont typeface="Arial" panose="020B0604020202020204" pitchFamily="34" charset="0"/>
              <a:buChar char="•"/>
            </a:pPr>
            <a:r>
              <a:rPr lang="en-US" sz="2800" dirty="0">
                <a:latin typeface="raleway"/>
              </a:rPr>
              <a:t>Take off 14’ 7” (4.4m) </a:t>
            </a:r>
          </a:p>
          <a:p>
            <a:pPr marL="285750" indent="-285750">
              <a:buFont typeface="Arial" panose="020B0604020202020204" pitchFamily="34" charset="0"/>
              <a:buChar char="•"/>
            </a:pPr>
            <a:r>
              <a:rPr lang="en-US" sz="2800" dirty="0">
                <a:latin typeface="raleway"/>
              </a:rPr>
              <a:t>Landing 10’ 5” (3.2m)</a:t>
            </a:r>
          </a:p>
          <a:p>
            <a:pPr marL="285750" indent="-285750">
              <a:buFont typeface="Arial" panose="020B0604020202020204" pitchFamily="34" charset="0"/>
              <a:buChar char="•"/>
            </a:pPr>
            <a:r>
              <a:rPr lang="en-US" sz="2800" dirty="0">
                <a:latin typeface="raleway"/>
              </a:rPr>
              <a:t>Total score of 25’ (7.6m)</a:t>
            </a:r>
            <a:endParaRPr lang="en-US" sz="2800" dirty="0"/>
          </a:p>
        </p:txBody>
      </p:sp>
      <p:sp>
        <p:nvSpPr>
          <p:cNvPr id="7" name="Rectangle 6">
            <a:extLst>
              <a:ext uri="{FF2B5EF4-FFF2-40B4-BE49-F238E27FC236}">
                <a16:creationId xmlns:a16="http://schemas.microsoft.com/office/drawing/2014/main" id="{0314B4DA-436B-42B4-86FC-3A14AEFD2494}"/>
              </a:ext>
            </a:extLst>
          </p:cNvPr>
          <p:cNvSpPr/>
          <p:nvPr/>
        </p:nvSpPr>
        <p:spPr>
          <a:xfrm>
            <a:off x="6488540" y="3678694"/>
            <a:ext cx="4721839" cy="2677656"/>
          </a:xfrm>
          <a:prstGeom prst="rect">
            <a:avLst/>
          </a:prstGeom>
        </p:spPr>
        <p:txBody>
          <a:bodyPr wrap="square">
            <a:spAutoFit/>
          </a:bodyPr>
          <a:lstStyle/>
          <a:p>
            <a:r>
              <a:rPr lang="en-US" sz="2800" dirty="0"/>
              <a:t>Limitations as PAV</a:t>
            </a:r>
          </a:p>
          <a:p>
            <a:pPr marL="571500" indent="-228600">
              <a:buFont typeface="Arial" panose="020B0604020202020204" pitchFamily="34" charset="0"/>
              <a:buChar char="•"/>
            </a:pPr>
            <a:r>
              <a:rPr lang="en-US" sz="2800" dirty="0"/>
              <a:t>Cruise speed</a:t>
            </a:r>
          </a:p>
          <a:p>
            <a:pPr marL="571500" indent="-228600">
              <a:buFont typeface="Arial" panose="020B0604020202020204" pitchFamily="34" charset="0"/>
              <a:buChar char="•"/>
            </a:pPr>
            <a:r>
              <a:rPr lang="en-US" sz="2800" dirty="0"/>
              <a:t>Attitude</a:t>
            </a:r>
          </a:p>
          <a:p>
            <a:pPr marL="571500" indent="-228600">
              <a:buFont typeface="Arial" panose="020B0604020202020204" pitchFamily="34" charset="0"/>
              <a:buChar char="•"/>
            </a:pPr>
            <a:r>
              <a:rPr lang="en-US" sz="2800" dirty="0"/>
              <a:t>Weight  </a:t>
            </a:r>
          </a:p>
          <a:p>
            <a:pPr marL="571500" indent="-228600">
              <a:buFont typeface="Arial" panose="020B0604020202020204" pitchFamily="34" charset="0"/>
              <a:buChar char="•"/>
            </a:pPr>
            <a:r>
              <a:rPr lang="en-US" sz="2800" dirty="0"/>
              <a:t>Power required – noise</a:t>
            </a:r>
          </a:p>
          <a:p>
            <a:pPr marL="571500" indent="-228600">
              <a:buFont typeface="Arial" panose="020B0604020202020204" pitchFamily="34" charset="0"/>
              <a:buChar char="•"/>
            </a:pPr>
            <a:r>
              <a:rPr lang="en-US" sz="2800" dirty="0"/>
              <a:t>Pilot skill</a:t>
            </a:r>
          </a:p>
        </p:txBody>
      </p:sp>
      <p:grpSp>
        <p:nvGrpSpPr>
          <p:cNvPr id="8" name="Group 7">
            <a:extLst>
              <a:ext uri="{FF2B5EF4-FFF2-40B4-BE49-F238E27FC236}">
                <a16:creationId xmlns:a16="http://schemas.microsoft.com/office/drawing/2014/main" id="{CF782692-074F-4078-B871-A1757487EA59}"/>
              </a:ext>
            </a:extLst>
          </p:cNvPr>
          <p:cNvGrpSpPr/>
          <p:nvPr/>
        </p:nvGrpSpPr>
        <p:grpSpPr>
          <a:xfrm>
            <a:off x="555541" y="5223710"/>
            <a:ext cx="2743199" cy="1350629"/>
            <a:chOff x="265540" y="743420"/>
            <a:chExt cx="2743199" cy="1350629"/>
          </a:xfrm>
        </p:grpSpPr>
        <p:sp>
          <p:nvSpPr>
            <p:cNvPr id="9" name="Rectangle: Rounded Corners 8">
              <a:extLst>
                <a:ext uri="{FF2B5EF4-FFF2-40B4-BE49-F238E27FC236}">
                  <a16:creationId xmlns:a16="http://schemas.microsoft.com/office/drawing/2014/main" id="{D5483122-CE22-40AF-A7B6-FD577E7FFE31}"/>
                </a:ext>
              </a:extLst>
            </p:cNvPr>
            <p:cNvSpPr/>
            <p:nvPr/>
          </p:nvSpPr>
          <p:spPr>
            <a:xfrm>
              <a:off x="265540" y="743420"/>
              <a:ext cx="2743199" cy="1350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1052C07-909F-4A92-B1BA-056E97A24576}"/>
                </a:ext>
              </a:extLst>
            </p:cNvPr>
            <p:cNvSpPr txBox="1"/>
            <p:nvPr/>
          </p:nvSpPr>
          <p:spPr>
            <a:xfrm>
              <a:off x="382975" y="1003235"/>
              <a:ext cx="2508327" cy="830997"/>
            </a:xfrm>
            <a:prstGeom prst="rect">
              <a:avLst/>
            </a:prstGeom>
            <a:noFill/>
          </p:spPr>
          <p:txBody>
            <a:bodyPr wrap="square" rtlCol="0">
              <a:spAutoFit/>
            </a:bodyPr>
            <a:lstStyle/>
            <a:p>
              <a:pPr algn="ctr"/>
              <a:r>
                <a:rPr lang="en-US" sz="2400" dirty="0">
                  <a:solidFill>
                    <a:schemeClr val="bg1"/>
                  </a:solidFill>
                </a:rPr>
                <a:t>This is BF-STOL</a:t>
              </a:r>
            </a:p>
            <a:p>
              <a:pPr algn="ctr"/>
              <a:r>
                <a:rPr lang="en-US" sz="2400" dirty="0">
                  <a:solidFill>
                    <a:schemeClr val="bg1"/>
                  </a:solidFill>
                </a:rPr>
                <a:t>Brute Force-STOL</a:t>
              </a:r>
            </a:p>
          </p:txBody>
        </p:sp>
      </p:grpSp>
      <p:pic>
        <p:nvPicPr>
          <p:cNvPr id="11" name="e91e8d7c824d40f2ae1db629d3e95e8c">
            <a:hlinkClick r:id="" action="ppaction://media"/>
            <a:extLst>
              <a:ext uri="{FF2B5EF4-FFF2-40B4-BE49-F238E27FC236}">
                <a16:creationId xmlns:a16="http://schemas.microsoft.com/office/drawing/2014/main" id="{3BE2D715-4B35-434E-B044-9766E7B6D8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4374" r="33949" b="24918"/>
          <a:stretch/>
        </p:blipFill>
        <p:spPr>
          <a:xfrm>
            <a:off x="488249" y="261673"/>
            <a:ext cx="11303995" cy="6492874"/>
          </a:xfrm>
          <a:prstGeom prst="rect">
            <a:avLst/>
          </a:prstGeom>
        </p:spPr>
      </p:pic>
      <p:sp>
        <p:nvSpPr>
          <p:cNvPr id="3" name="Footer Placeholder 2">
            <a:extLst>
              <a:ext uri="{FF2B5EF4-FFF2-40B4-BE49-F238E27FC236}">
                <a16:creationId xmlns:a16="http://schemas.microsoft.com/office/drawing/2014/main" id="{E359EBCC-FB69-4DDD-A284-ACDF36B17BEA}"/>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12" name="Slide Number Placeholder 11">
            <a:extLst>
              <a:ext uri="{FF2B5EF4-FFF2-40B4-BE49-F238E27FC236}">
                <a16:creationId xmlns:a16="http://schemas.microsoft.com/office/drawing/2014/main" id="{5BB5EC68-470F-4C10-BC3E-3A7CDD9828E8}"/>
              </a:ext>
            </a:extLst>
          </p:cNvPr>
          <p:cNvSpPr>
            <a:spLocks noGrp="1"/>
          </p:cNvSpPr>
          <p:nvPr>
            <p:ph type="sldNum" sz="quarter" idx="12"/>
          </p:nvPr>
        </p:nvSpPr>
        <p:spPr/>
        <p:txBody>
          <a:bodyPr/>
          <a:lstStyle/>
          <a:p>
            <a:fld id="{CFB13D1D-BF2A-4550-9A91-1D141BAF5456}" type="slidenum">
              <a:rPr lang="en-US" smtClean="0"/>
              <a:t>13</a:t>
            </a:fld>
            <a:endParaRPr lang="en-US" dirty="0"/>
          </a:p>
        </p:txBody>
      </p:sp>
    </p:spTree>
    <p:extLst>
      <p:ext uri="{BB962C8B-B14F-4D97-AF65-F5344CB8AC3E}">
        <p14:creationId xmlns:p14="http://schemas.microsoft.com/office/powerpoint/2010/main" val="13102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md type="call" cmd="stop">
                                      <p:cBhvr>
                                        <p:cTn id="9" dur="1">
                                          <p:stCondLst>
                                            <p:cond delay="0"/>
                                          </p:stCondLst>
                                        </p:cTn>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31167" fill="hold"/>
                                        <p:tgtEl>
                                          <p:spTgt spid="11"/>
                                        </p:tgtEl>
                                      </p:cBhvr>
                                    </p:cmd>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md type="call" cmd="stop">
                                      <p:cBhvr>
                                        <p:cTn id="20" dur="1">
                                          <p:stCondLst>
                                            <p:cond delay="0"/>
                                          </p:stCondLst>
                                        </p:cTn>
                                        <p:tgtEl>
                                          <p:spTgt spid="11"/>
                                        </p:tgtEl>
                                      </p:cBhvr>
                                    </p:cmd>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1"/>
                </p:tgtEl>
              </p:cMediaNode>
            </p:video>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4483-EC68-45B9-8070-7887F2BEEBAA}"/>
              </a:ext>
            </a:extLst>
          </p:cNvPr>
          <p:cNvSpPr>
            <a:spLocks noGrp="1"/>
          </p:cNvSpPr>
          <p:nvPr>
            <p:ph type="title"/>
          </p:nvPr>
        </p:nvSpPr>
        <p:spPr>
          <a:xfrm>
            <a:off x="838200" y="136232"/>
            <a:ext cx="10515600" cy="1325563"/>
          </a:xfrm>
        </p:spPr>
        <p:txBody>
          <a:bodyPr/>
          <a:lstStyle/>
          <a:p>
            <a:r>
              <a:rPr lang="en-US" dirty="0"/>
              <a:t>STOL Performance by Manufactured Aircraft</a:t>
            </a:r>
          </a:p>
        </p:txBody>
      </p:sp>
      <p:pic>
        <p:nvPicPr>
          <p:cNvPr id="4" name="Content Placeholder 3">
            <a:extLst>
              <a:ext uri="{FF2B5EF4-FFF2-40B4-BE49-F238E27FC236}">
                <a16:creationId xmlns:a16="http://schemas.microsoft.com/office/drawing/2014/main" id="{027E1C8A-93F5-4AFA-B699-336FF6A9BDE7}"/>
              </a:ext>
            </a:extLst>
          </p:cNvPr>
          <p:cNvPicPr>
            <a:picLocks noGrp="1" noChangeAspect="1"/>
          </p:cNvPicPr>
          <p:nvPr>
            <p:ph idx="1"/>
          </p:nvPr>
        </p:nvPicPr>
        <p:blipFill>
          <a:blip r:embed="rId2"/>
          <a:stretch>
            <a:fillRect/>
          </a:stretch>
        </p:blipFill>
        <p:spPr>
          <a:xfrm>
            <a:off x="6453187" y="2071980"/>
            <a:ext cx="4591050" cy="3324225"/>
          </a:xfrm>
          <a:prstGeom prst="rect">
            <a:avLst/>
          </a:prstGeom>
        </p:spPr>
      </p:pic>
      <p:sp>
        <p:nvSpPr>
          <p:cNvPr id="5" name="TextBox 4">
            <a:extLst>
              <a:ext uri="{FF2B5EF4-FFF2-40B4-BE49-F238E27FC236}">
                <a16:creationId xmlns:a16="http://schemas.microsoft.com/office/drawing/2014/main" id="{E80D482D-D36B-432E-8AA7-E01569BC6EB4}"/>
              </a:ext>
            </a:extLst>
          </p:cNvPr>
          <p:cNvSpPr txBox="1"/>
          <p:nvPr/>
        </p:nvSpPr>
        <p:spPr>
          <a:xfrm>
            <a:off x="513347" y="1401147"/>
            <a:ext cx="5582653" cy="4955203"/>
          </a:xfrm>
          <a:prstGeom prst="rect">
            <a:avLst/>
          </a:prstGeom>
          <a:noFill/>
        </p:spPr>
        <p:txBody>
          <a:bodyPr wrap="square" rtlCol="0">
            <a:spAutoFit/>
          </a:bodyPr>
          <a:lstStyle/>
          <a:p>
            <a:r>
              <a:rPr lang="en-US" sz="3600" dirty="0"/>
              <a:t>Carbon Cub SS </a:t>
            </a:r>
            <a:r>
              <a:rPr lang="en-US" sz="2800" dirty="0"/>
              <a:t>(CubCrafters Inc.)</a:t>
            </a:r>
          </a:p>
          <a:p>
            <a:pPr marL="571500" indent="-228600">
              <a:buFont typeface="Arial" panose="020B0604020202020204" pitchFamily="34" charset="0"/>
              <a:buChar char="•"/>
            </a:pPr>
            <a:r>
              <a:rPr lang="en-US" sz="2800" dirty="0"/>
              <a:t>Gross weight for bare airframe and pilot  (1092 lbs - 500kg)</a:t>
            </a:r>
          </a:p>
          <a:p>
            <a:pPr marL="571500" indent="-228600">
              <a:buFont typeface="Arial" panose="020B0604020202020204" pitchFamily="34" charset="0"/>
              <a:buChar char="•"/>
            </a:pPr>
            <a:r>
              <a:rPr lang="en-US" sz="2800" dirty="0"/>
              <a:t>180 hp (130 Kw)</a:t>
            </a:r>
          </a:p>
          <a:p>
            <a:pPr marL="571500" indent="-228600">
              <a:buFont typeface="Arial" panose="020B0604020202020204" pitchFamily="34" charset="0"/>
              <a:buChar char="•"/>
            </a:pPr>
            <a:r>
              <a:rPr lang="en-US" sz="2800" dirty="0"/>
              <a:t>TO at 32 mph, 27 kts (Vs0) </a:t>
            </a:r>
          </a:p>
          <a:p>
            <a:pPr marL="571500" indent="-228600">
              <a:buFont typeface="Arial" panose="020B0604020202020204" pitchFamily="34" charset="0"/>
              <a:buChar char="•"/>
            </a:pPr>
            <a:r>
              <a:rPr lang="en-US" sz="2800" dirty="0"/>
              <a:t>Cl = 1.4</a:t>
            </a:r>
          </a:p>
          <a:p>
            <a:pPr marL="571500" indent="-228600">
              <a:buFont typeface="Arial" panose="020B0604020202020204" pitchFamily="34" charset="0"/>
              <a:buChar char="•"/>
            </a:pPr>
            <a:r>
              <a:rPr lang="en-US" sz="2800" dirty="0"/>
              <a:t>Area = 179 sq ft (16.6 m</a:t>
            </a:r>
            <a:r>
              <a:rPr lang="en-US" sz="2800" baseline="30000" dirty="0"/>
              <a:t>2</a:t>
            </a:r>
            <a:r>
              <a:rPr lang="en-US" sz="2800" dirty="0"/>
              <a:t>)</a:t>
            </a:r>
          </a:p>
          <a:p>
            <a:pPr marL="571500" indent="-228600">
              <a:buFont typeface="Arial" panose="020B0604020202020204" pitchFamily="34" charset="0"/>
              <a:buChar char="•"/>
            </a:pPr>
            <a:r>
              <a:rPr lang="en-US" sz="2800" dirty="0"/>
              <a:t>In public competition, a stock CubCrafters Carbon Cub aircraft demonstrated a 60 ft takeoff and 53 ft landing.</a:t>
            </a:r>
          </a:p>
        </p:txBody>
      </p:sp>
      <p:sp>
        <p:nvSpPr>
          <p:cNvPr id="6" name="Footer Placeholder 5">
            <a:extLst>
              <a:ext uri="{FF2B5EF4-FFF2-40B4-BE49-F238E27FC236}">
                <a16:creationId xmlns:a16="http://schemas.microsoft.com/office/drawing/2014/main" id="{23B2A837-BA12-4BAE-89C7-F1D2BFD4B9D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0405A4E7-61C7-4710-8DAD-29D91057B093}"/>
              </a:ext>
            </a:extLst>
          </p:cNvPr>
          <p:cNvSpPr>
            <a:spLocks noGrp="1"/>
          </p:cNvSpPr>
          <p:nvPr>
            <p:ph type="sldNum" sz="quarter" idx="12"/>
          </p:nvPr>
        </p:nvSpPr>
        <p:spPr/>
        <p:txBody>
          <a:bodyPr/>
          <a:lstStyle/>
          <a:p>
            <a:fld id="{CFB13D1D-BF2A-4550-9A91-1D141BAF5456}" type="slidenum">
              <a:rPr lang="en-US" smtClean="0"/>
              <a:t>14</a:t>
            </a:fld>
            <a:endParaRPr lang="en-US" dirty="0"/>
          </a:p>
        </p:txBody>
      </p:sp>
    </p:spTree>
    <p:extLst>
      <p:ext uri="{BB962C8B-B14F-4D97-AF65-F5344CB8AC3E}">
        <p14:creationId xmlns:p14="http://schemas.microsoft.com/office/powerpoint/2010/main" val="29344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CE0D-BB18-438E-9A72-A6D1F0618E7B}"/>
              </a:ext>
            </a:extLst>
          </p:cNvPr>
          <p:cNvSpPr>
            <a:spLocks noGrp="1"/>
          </p:cNvSpPr>
          <p:nvPr>
            <p:ph type="title"/>
          </p:nvPr>
        </p:nvSpPr>
        <p:spPr/>
        <p:txBody>
          <a:bodyPr/>
          <a:lstStyle/>
          <a:p>
            <a:r>
              <a:rPr lang="en-US" dirty="0"/>
              <a:t>Take-Off Distance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A825C8-EEF2-4770-80F5-620E94796E7F}"/>
                  </a:ext>
                </a:extLst>
              </p:cNvPr>
              <p:cNvSpPr>
                <a:spLocks noGrp="1"/>
              </p:cNvSpPr>
              <p:nvPr>
                <p:ph idx="1"/>
              </p:nvPr>
            </p:nvSpPr>
            <p:spPr>
              <a:xfrm>
                <a:off x="1394791" y="1636782"/>
                <a:ext cx="3044687" cy="1792218"/>
              </a:xfrm>
            </p:spPr>
            <p:txBody>
              <a:bodyPr>
                <a:noAutofit/>
              </a:bodyPr>
              <a:lstStyle/>
              <a:p>
                <a:pPr marL="0" indent="0">
                  <a:buNone/>
                </a:pPr>
                <a:r>
                  <a:rPr lang="en-US" sz="4400" dirty="0"/>
                  <a:t>S</a:t>
                </a:r>
                <a:r>
                  <a:rPr lang="en-US" sz="4400" baseline="-25000" dirty="0"/>
                  <a:t>g</a:t>
                </a:r>
                <a:r>
                  <a:rPr lang="en-US" sz="4400" dirty="0"/>
                  <a:t> = </a:t>
                </a:r>
                <a14:m>
                  <m:oMath xmlns:m="http://schemas.openxmlformats.org/officeDocument/2006/math">
                    <m:f>
                      <m:fPr>
                        <m:ctrlPr>
                          <a:rPr lang="en-US" sz="4400" i="1" dirty="0" smtClean="0">
                            <a:latin typeface="Cambria Math" panose="02040503050406030204" pitchFamily="18" charset="0"/>
                          </a:rPr>
                        </m:ctrlPr>
                      </m:fPr>
                      <m:num>
                        <m:r>
                          <a:rPr lang="en-US" sz="4400" i="1" dirty="0">
                            <a:latin typeface="Cambria Math" panose="02040503050406030204" pitchFamily="18" charset="0"/>
                          </a:rPr>
                          <m:t>13 ∗</m:t>
                        </m:r>
                        <m:f>
                          <m:fPr>
                            <m:ctrlPr>
                              <a:rPr lang="en-US" sz="4400" i="1" dirty="0">
                                <a:latin typeface="Cambria Math" panose="02040503050406030204" pitchFamily="18" charset="0"/>
                              </a:rPr>
                            </m:ctrlPr>
                          </m:fPr>
                          <m:num>
                            <m:r>
                              <a:rPr lang="en-US" sz="4400" i="1" dirty="0">
                                <a:latin typeface="Cambria Math" panose="02040503050406030204" pitchFamily="18" charset="0"/>
                              </a:rPr>
                              <m:t>𝑊</m:t>
                            </m:r>
                          </m:num>
                          <m:den>
                            <m:r>
                              <a:rPr lang="en-US" sz="4400" i="1" dirty="0">
                                <a:latin typeface="Cambria Math" panose="02040503050406030204" pitchFamily="18" charset="0"/>
                              </a:rPr>
                              <m:t>𝐴</m:t>
                            </m:r>
                          </m:den>
                        </m:f>
                      </m:num>
                      <m:den>
                        <m:f>
                          <m:fPr>
                            <m:ctrlPr>
                              <a:rPr lang="en-US" sz="4400" b="0" i="1" dirty="0" smtClean="0">
                                <a:latin typeface="Cambria Math" panose="02040503050406030204" pitchFamily="18" charset="0"/>
                              </a:rPr>
                            </m:ctrlPr>
                          </m:fPr>
                          <m:num>
                            <m:r>
                              <a:rPr lang="en-US" sz="4400" b="0" i="1" dirty="0" smtClean="0">
                                <a:latin typeface="Cambria Math" panose="02040503050406030204" pitchFamily="18" charset="0"/>
                              </a:rPr>
                              <m:t>𝑇</m:t>
                            </m:r>
                          </m:num>
                          <m:den>
                            <m:r>
                              <a:rPr lang="en-US" sz="4400" b="0" i="1" dirty="0" smtClean="0">
                                <a:latin typeface="Cambria Math" panose="02040503050406030204" pitchFamily="18" charset="0"/>
                              </a:rPr>
                              <m:t>𝑊</m:t>
                            </m:r>
                          </m:den>
                        </m:f>
                        <m:r>
                          <a:rPr lang="en-US" sz="4400" i="1" dirty="0">
                            <a:latin typeface="Cambria Math" panose="02040503050406030204" pitchFamily="18" charset="0"/>
                          </a:rPr>
                          <m:t>∗</m:t>
                        </m:r>
                        <m:r>
                          <a:rPr lang="en-US" sz="4400" i="1" dirty="0">
                            <a:latin typeface="Cambria Math" panose="02040503050406030204" pitchFamily="18" charset="0"/>
                          </a:rPr>
                          <m:t>𝐶𝐿𝑇𝑂</m:t>
                        </m:r>
                      </m:den>
                    </m:f>
                  </m:oMath>
                </a14:m>
                <a:endParaRPr lang="en-US" sz="4400" dirty="0"/>
              </a:p>
              <a:p>
                <a:pPr marL="0" indent="0">
                  <a:buNone/>
                </a:pPr>
                <a:endParaRPr lang="en-US" sz="4400" dirty="0"/>
              </a:p>
              <a:p>
                <a:pPr marL="0" indent="0">
                  <a:buNone/>
                </a:pPr>
                <a:endParaRPr lang="en-US" sz="4400" dirty="0"/>
              </a:p>
            </p:txBody>
          </p:sp>
        </mc:Choice>
        <mc:Fallback xmlns="">
          <p:sp>
            <p:nvSpPr>
              <p:cNvPr id="3" name="Content Placeholder 2">
                <a:extLst>
                  <a:ext uri="{FF2B5EF4-FFF2-40B4-BE49-F238E27FC236}">
                    <a16:creationId xmlns:a16="http://schemas.microsoft.com/office/drawing/2014/main" id="{32A825C8-EEF2-4770-80F5-620E94796E7F}"/>
                  </a:ext>
                </a:extLst>
              </p:cNvPr>
              <p:cNvSpPr>
                <a:spLocks noGrp="1" noRot="1" noChangeAspect="1" noMove="1" noResize="1" noEditPoints="1" noAdjustHandles="1" noChangeArrowheads="1" noChangeShapeType="1" noTextEdit="1"/>
              </p:cNvSpPr>
              <p:nvPr>
                <p:ph idx="1"/>
              </p:nvPr>
            </p:nvSpPr>
            <p:spPr>
              <a:xfrm>
                <a:off x="1394791" y="1636782"/>
                <a:ext cx="3044687" cy="1792218"/>
              </a:xfrm>
              <a:blipFill>
                <a:blip r:embed="rId2"/>
                <a:stretch>
                  <a:fillRect l="-821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9902BE2-F4FE-47C7-AAA2-2DEA544FE259}"/>
              </a:ext>
            </a:extLst>
          </p:cNvPr>
          <p:cNvSpPr txBox="1"/>
          <p:nvPr/>
        </p:nvSpPr>
        <p:spPr>
          <a:xfrm>
            <a:off x="1139686" y="3576680"/>
            <a:ext cx="6599583" cy="2739211"/>
          </a:xfrm>
          <a:prstGeom prst="rect">
            <a:avLst/>
          </a:prstGeom>
          <a:noFill/>
        </p:spPr>
        <p:txBody>
          <a:bodyPr wrap="square" rtlCol="0">
            <a:spAutoFit/>
          </a:bodyPr>
          <a:lstStyle/>
          <a:p>
            <a:r>
              <a:rPr lang="en-US" sz="2400" dirty="0"/>
              <a:t>Shorten Take-off distance by:</a:t>
            </a:r>
          </a:p>
          <a:p>
            <a:pPr marL="342900" indent="-342900">
              <a:buFont typeface="Arial" panose="020B0604020202020204" pitchFamily="34" charset="0"/>
              <a:buChar char="•"/>
            </a:pPr>
            <a:r>
              <a:rPr lang="en-US" sz="2400" dirty="0"/>
              <a:t>Lowering the wing loading (W/A)</a:t>
            </a:r>
          </a:p>
          <a:p>
            <a:r>
              <a:rPr lang="en-US" sz="2400" dirty="0"/>
              <a:t>     Penalty during cruise due to increased form drag</a:t>
            </a:r>
          </a:p>
          <a:p>
            <a:pPr marL="342900" indent="-342900">
              <a:buFont typeface="Arial" panose="020B0604020202020204" pitchFamily="34" charset="0"/>
              <a:buChar char="•"/>
            </a:pPr>
            <a:r>
              <a:rPr lang="en-US" sz="2400" dirty="0"/>
              <a:t>Raising the thrust to weight ratio (T/W)</a:t>
            </a:r>
          </a:p>
          <a:p>
            <a:r>
              <a:rPr lang="en-US" sz="2400" dirty="0"/>
              <a:t>      Penalty in requiring larger engine or motor</a:t>
            </a:r>
          </a:p>
          <a:p>
            <a:pPr marL="342900" indent="-342900">
              <a:buFont typeface="Arial" panose="020B0604020202020204" pitchFamily="34" charset="0"/>
              <a:buChar char="•"/>
            </a:pPr>
            <a:r>
              <a:rPr lang="en-US" sz="2400" dirty="0"/>
              <a:t>Raise the take-off lift coefficient CL</a:t>
            </a:r>
            <a:r>
              <a:rPr lang="en-US" sz="2400" baseline="-25000" dirty="0"/>
              <a:t>TO</a:t>
            </a:r>
          </a:p>
          <a:p>
            <a:pPr marL="342900" indent="-342900">
              <a:buFont typeface="Arial" panose="020B0604020202020204" pitchFamily="34" charset="0"/>
              <a:buChar char="•"/>
            </a:pPr>
            <a:endParaRPr lang="en-US" sz="2400" dirty="0"/>
          </a:p>
        </p:txBody>
      </p:sp>
      <p:pic>
        <p:nvPicPr>
          <p:cNvPr id="6" name="Content Placeholder 4">
            <a:hlinkClick r:id="rId3"/>
            <a:extLst>
              <a:ext uri="{FF2B5EF4-FFF2-40B4-BE49-F238E27FC236}">
                <a16:creationId xmlns:a16="http://schemas.microsoft.com/office/drawing/2014/main" id="{65487C1E-5289-4BBE-8F34-E2DFB38C5412}"/>
              </a:ext>
            </a:extLst>
          </p:cNvPr>
          <p:cNvPicPr>
            <a:picLocks noChangeAspect="1"/>
          </p:cNvPicPr>
          <p:nvPr/>
        </p:nvPicPr>
        <p:blipFill>
          <a:blip r:embed="rId4"/>
          <a:stretch>
            <a:fillRect/>
          </a:stretch>
        </p:blipFill>
        <p:spPr>
          <a:xfrm>
            <a:off x="7739269" y="1534595"/>
            <a:ext cx="3502099" cy="1894405"/>
          </a:xfrm>
          <a:prstGeom prst="rect">
            <a:avLst/>
          </a:prstGeom>
        </p:spPr>
      </p:pic>
      <p:sp>
        <p:nvSpPr>
          <p:cNvPr id="7" name="TextBox 6">
            <a:extLst>
              <a:ext uri="{FF2B5EF4-FFF2-40B4-BE49-F238E27FC236}">
                <a16:creationId xmlns:a16="http://schemas.microsoft.com/office/drawing/2014/main" id="{3B256608-FC40-47AF-A110-68B3EBE51F81}"/>
              </a:ext>
            </a:extLst>
          </p:cNvPr>
          <p:cNvSpPr txBox="1"/>
          <p:nvPr/>
        </p:nvSpPr>
        <p:spPr>
          <a:xfrm>
            <a:off x="8058872" y="3576680"/>
            <a:ext cx="3801824" cy="2677656"/>
          </a:xfrm>
          <a:prstGeom prst="rect">
            <a:avLst/>
          </a:prstGeom>
          <a:noFill/>
        </p:spPr>
        <p:txBody>
          <a:bodyPr wrap="square" rtlCol="0">
            <a:spAutoFit/>
          </a:bodyPr>
          <a:lstStyle/>
          <a:p>
            <a:r>
              <a:rPr lang="en-US" sz="2400" dirty="0"/>
              <a:t>Lil’ Cub has:</a:t>
            </a:r>
          </a:p>
          <a:p>
            <a:pPr marL="285750" indent="-285750">
              <a:buFont typeface="Arial" panose="020B0604020202020204" pitchFamily="34" charset="0"/>
              <a:buChar char="•"/>
            </a:pPr>
            <a:r>
              <a:rPr lang="en-US" sz="2400" dirty="0"/>
              <a:t>Large wing</a:t>
            </a:r>
          </a:p>
          <a:p>
            <a:pPr marL="285750" indent="-285750">
              <a:buFont typeface="Arial" panose="020B0604020202020204" pitchFamily="34" charset="0"/>
              <a:buChar char="•"/>
            </a:pPr>
            <a:r>
              <a:rPr lang="en-US" sz="2400" dirty="0"/>
              <a:t>Low weight</a:t>
            </a:r>
          </a:p>
          <a:p>
            <a:pPr marL="285750" indent="-285750">
              <a:buFont typeface="Arial" panose="020B0604020202020204" pitchFamily="34" charset="0"/>
              <a:buChar char="•"/>
            </a:pPr>
            <a:r>
              <a:rPr lang="en-US" sz="2400" dirty="0"/>
              <a:t>High thrust</a:t>
            </a:r>
          </a:p>
          <a:p>
            <a:pPr marL="285750" indent="-285750">
              <a:buFont typeface="Arial" panose="020B0604020202020204" pitchFamily="34" charset="0"/>
              <a:buChar char="•"/>
            </a:pPr>
            <a:r>
              <a:rPr lang="en-US" sz="2400" dirty="0"/>
              <a:t>Medium CL by blasting propwash on underside of the wing</a:t>
            </a:r>
          </a:p>
        </p:txBody>
      </p:sp>
      <p:sp>
        <p:nvSpPr>
          <p:cNvPr id="8" name="TextBox 7">
            <a:extLst>
              <a:ext uri="{FF2B5EF4-FFF2-40B4-BE49-F238E27FC236}">
                <a16:creationId xmlns:a16="http://schemas.microsoft.com/office/drawing/2014/main" id="{C0F85AB4-67A9-4181-8DB3-F21F32E82D7E}"/>
              </a:ext>
            </a:extLst>
          </p:cNvPr>
          <p:cNvSpPr txBox="1"/>
          <p:nvPr/>
        </p:nvSpPr>
        <p:spPr>
          <a:xfrm>
            <a:off x="4161182" y="2754795"/>
            <a:ext cx="1285461" cy="369332"/>
          </a:xfrm>
          <a:prstGeom prst="rect">
            <a:avLst/>
          </a:prstGeom>
          <a:noFill/>
        </p:spPr>
        <p:txBody>
          <a:bodyPr wrap="square" rtlCol="0">
            <a:spAutoFit/>
          </a:bodyPr>
          <a:lstStyle/>
          <a:p>
            <a:r>
              <a:rPr lang="en-US" dirty="0"/>
              <a:t>@ sea level</a:t>
            </a:r>
          </a:p>
        </p:txBody>
      </p:sp>
      <p:sp>
        <p:nvSpPr>
          <p:cNvPr id="9" name="Footer Placeholder 8">
            <a:extLst>
              <a:ext uri="{FF2B5EF4-FFF2-40B4-BE49-F238E27FC236}">
                <a16:creationId xmlns:a16="http://schemas.microsoft.com/office/drawing/2014/main" id="{3BB66FF9-22C9-42A1-BEC6-C5A0AA2A704F}"/>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10" name="Slide Number Placeholder 9">
            <a:extLst>
              <a:ext uri="{FF2B5EF4-FFF2-40B4-BE49-F238E27FC236}">
                <a16:creationId xmlns:a16="http://schemas.microsoft.com/office/drawing/2014/main" id="{7FBE9E76-4BDE-49D2-A792-815F654DDA07}"/>
              </a:ext>
            </a:extLst>
          </p:cNvPr>
          <p:cNvSpPr>
            <a:spLocks noGrp="1"/>
          </p:cNvSpPr>
          <p:nvPr>
            <p:ph type="sldNum" sz="quarter" idx="12"/>
          </p:nvPr>
        </p:nvSpPr>
        <p:spPr/>
        <p:txBody>
          <a:bodyPr/>
          <a:lstStyle/>
          <a:p>
            <a:fld id="{CFB13D1D-BF2A-4550-9A91-1D141BAF5456}" type="slidenum">
              <a:rPr lang="en-US" smtClean="0"/>
              <a:t>15</a:t>
            </a:fld>
            <a:endParaRPr lang="en-US" dirty="0"/>
          </a:p>
        </p:txBody>
      </p:sp>
    </p:spTree>
    <p:extLst>
      <p:ext uri="{BB962C8B-B14F-4D97-AF65-F5344CB8AC3E}">
        <p14:creationId xmlns:p14="http://schemas.microsoft.com/office/powerpoint/2010/main" val="32179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9435-CE0C-4FE0-9D29-A65BAC23099E}"/>
              </a:ext>
            </a:extLst>
          </p:cNvPr>
          <p:cNvSpPr>
            <a:spLocks noGrp="1"/>
          </p:cNvSpPr>
          <p:nvPr>
            <p:ph type="title"/>
          </p:nvPr>
        </p:nvSpPr>
        <p:spPr>
          <a:xfrm>
            <a:off x="838200" y="653883"/>
            <a:ext cx="10515600" cy="1325563"/>
          </a:xfrm>
        </p:spPr>
        <p:txBody>
          <a:bodyPr>
            <a:normAutofit fontScale="90000"/>
          </a:bodyPr>
          <a:lstStyle/>
          <a:p>
            <a:r>
              <a:rPr lang="en-US" dirty="0"/>
              <a:t>NASA X-57 Maxwell is not really USTOL but does take advantage of </a:t>
            </a:r>
            <a:r>
              <a:rPr lang="en-US" b="1" dirty="0"/>
              <a:t>Propulsion Airframe Interaction (PAI) </a:t>
            </a:r>
            <a:r>
              <a:rPr lang="en-US" dirty="0"/>
              <a:t>to leverage </a:t>
            </a:r>
            <a:r>
              <a:rPr lang="en-US" b="1" dirty="0"/>
              <a:t>Distributed Electric Propulsion (DEP). </a:t>
            </a:r>
          </a:p>
        </p:txBody>
      </p:sp>
      <p:pic>
        <p:nvPicPr>
          <p:cNvPr id="5" name="Picture 2">
            <a:extLst>
              <a:ext uri="{FF2B5EF4-FFF2-40B4-BE49-F238E27FC236}">
                <a16:creationId xmlns:a16="http://schemas.microsoft.com/office/drawing/2014/main" id="{338EA8F0-89EC-4E69-8F2D-5E150B8CB5A8}"/>
              </a:ext>
            </a:extLst>
          </p:cNvPr>
          <p:cNvPicPr>
            <a:picLocks noChangeAspect="1" noChangeArrowheads="1"/>
          </p:cNvPicPr>
          <p:nvPr/>
        </p:nvPicPr>
        <p:blipFill>
          <a:blip r:embed="rId3" cstate="print">
            <a:lum bright="1000" contrast="-1000"/>
          </a:blip>
          <a:srcRect/>
          <a:stretch>
            <a:fillRect/>
          </a:stretch>
        </p:blipFill>
        <p:spPr bwMode="auto">
          <a:xfrm>
            <a:off x="3493826" y="2265185"/>
            <a:ext cx="6337577" cy="3936979"/>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F56BD52E-E379-4B91-BC98-25787C364221}"/>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5512150A-6012-425E-B5B1-55E8B0EAA99E}"/>
              </a:ext>
            </a:extLst>
          </p:cNvPr>
          <p:cNvSpPr>
            <a:spLocks noGrp="1"/>
          </p:cNvSpPr>
          <p:nvPr>
            <p:ph type="sldNum" sz="quarter" idx="12"/>
          </p:nvPr>
        </p:nvSpPr>
        <p:spPr/>
        <p:txBody>
          <a:bodyPr/>
          <a:lstStyle/>
          <a:p>
            <a:fld id="{CFB13D1D-BF2A-4550-9A91-1D141BAF5456}" type="slidenum">
              <a:rPr lang="en-US" smtClean="0"/>
              <a:t>16</a:t>
            </a:fld>
            <a:endParaRPr lang="en-US" dirty="0"/>
          </a:p>
        </p:txBody>
      </p:sp>
    </p:spTree>
    <p:extLst>
      <p:ext uri="{BB962C8B-B14F-4D97-AF65-F5344CB8AC3E}">
        <p14:creationId xmlns:p14="http://schemas.microsoft.com/office/powerpoint/2010/main" val="340269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1E5174-9AB9-4426-A359-44B5070FA60F}"/>
              </a:ext>
            </a:extLst>
          </p:cNvPr>
          <p:cNvGrpSpPr/>
          <p:nvPr/>
        </p:nvGrpSpPr>
        <p:grpSpPr>
          <a:xfrm>
            <a:off x="3722427" y="387374"/>
            <a:ext cx="6063019" cy="1839102"/>
            <a:chOff x="2074459" y="1880216"/>
            <a:chExt cx="3027527" cy="1422613"/>
          </a:xfrm>
        </p:grpSpPr>
        <p:sp>
          <p:nvSpPr>
            <p:cNvPr id="9" name="Rectangle: Rounded Corners 8">
              <a:extLst>
                <a:ext uri="{FF2B5EF4-FFF2-40B4-BE49-F238E27FC236}">
                  <a16:creationId xmlns:a16="http://schemas.microsoft.com/office/drawing/2014/main" id="{821C4AF4-C820-4C65-A27C-C0DD7A779E69}"/>
                </a:ext>
              </a:extLst>
            </p:cNvPr>
            <p:cNvSpPr/>
            <p:nvPr/>
          </p:nvSpPr>
          <p:spPr>
            <a:xfrm>
              <a:off x="2074459" y="1880216"/>
              <a:ext cx="3027527" cy="142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7C495C-8B0B-47BF-9FD4-98A717BA7782}"/>
                </a:ext>
              </a:extLst>
            </p:cNvPr>
            <p:cNvSpPr txBox="1"/>
            <p:nvPr/>
          </p:nvSpPr>
          <p:spPr>
            <a:xfrm>
              <a:off x="2074459" y="1977266"/>
              <a:ext cx="2918346" cy="830997"/>
            </a:xfrm>
            <a:prstGeom prst="rect">
              <a:avLst/>
            </a:prstGeom>
            <a:noFill/>
          </p:spPr>
          <p:txBody>
            <a:bodyPr wrap="square" rtlCol="0">
              <a:spAutoFit/>
            </a:bodyPr>
            <a:lstStyle/>
            <a:p>
              <a:pPr algn="ctr"/>
              <a:r>
                <a:rPr lang="en-US" sz="2400" dirty="0">
                  <a:solidFill>
                    <a:schemeClr val="bg1"/>
                  </a:solidFill>
                </a:rPr>
                <a:t>Propulsion Airframe Interaction (PAI)</a:t>
              </a:r>
            </a:p>
          </p:txBody>
        </p:sp>
      </p:grpSp>
      <p:grpSp>
        <p:nvGrpSpPr>
          <p:cNvPr id="47" name="Group 46">
            <a:extLst>
              <a:ext uri="{FF2B5EF4-FFF2-40B4-BE49-F238E27FC236}">
                <a16:creationId xmlns:a16="http://schemas.microsoft.com/office/drawing/2014/main" id="{C99950EE-D0AD-4DA4-9F27-B3535230EA95}"/>
              </a:ext>
            </a:extLst>
          </p:cNvPr>
          <p:cNvGrpSpPr/>
          <p:nvPr/>
        </p:nvGrpSpPr>
        <p:grpSpPr>
          <a:xfrm>
            <a:off x="4132724" y="1004634"/>
            <a:ext cx="3027527" cy="1089415"/>
            <a:chOff x="4132724" y="1004634"/>
            <a:chExt cx="3027527" cy="1089415"/>
          </a:xfrm>
        </p:grpSpPr>
        <p:sp>
          <p:nvSpPr>
            <p:cNvPr id="12" name="Rectangle: Rounded Corners 11">
              <a:extLst>
                <a:ext uri="{FF2B5EF4-FFF2-40B4-BE49-F238E27FC236}">
                  <a16:creationId xmlns:a16="http://schemas.microsoft.com/office/drawing/2014/main" id="{368F68EF-4D9D-4274-A6C8-2CD7D2912B21}"/>
                </a:ext>
              </a:extLst>
            </p:cNvPr>
            <p:cNvSpPr/>
            <p:nvPr/>
          </p:nvSpPr>
          <p:spPr>
            <a:xfrm>
              <a:off x="4132724" y="1004634"/>
              <a:ext cx="3027527" cy="108941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1B967FE-5DC2-4644-9E88-A4E02B9B0201}"/>
                </a:ext>
              </a:extLst>
            </p:cNvPr>
            <p:cNvSpPr txBox="1"/>
            <p:nvPr/>
          </p:nvSpPr>
          <p:spPr>
            <a:xfrm>
              <a:off x="4187315" y="1066720"/>
              <a:ext cx="2918346" cy="830997"/>
            </a:xfrm>
            <a:prstGeom prst="rect">
              <a:avLst/>
            </a:prstGeom>
            <a:noFill/>
          </p:spPr>
          <p:txBody>
            <a:bodyPr wrap="square" rtlCol="0">
              <a:spAutoFit/>
            </a:bodyPr>
            <a:lstStyle/>
            <a:p>
              <a:pPr algn="ctr"/>
              <a:r>
                <a:rPr lang="en-US" sz="2400" dirty="0">
                  <a:solidFill>
                    <a:srgbClr val="002060"/>
                  </a:solidFill>
                </a:rPr>
                <a:t>Upper Surface Blowing (USB)</a:t>
              </a:r>
            </a:p>
          </p:txBody>
        </p:sp>
      </p:grpSp>
      <p:grpSp>
        <p:nvGrpSpPr>
          <p:cNvPr id="48" name="Group 47">
            <a:extLst>
              <a:ext uri="{FF2B5EF4-FFF2-40B4-BE49-F238E27FC236}">
                <a16:creationId xmlns:a16="http://schemas.microsoft.com/office/drawing/2014/main" id="{535D48A8-5C87-4E84-82D3-EF20130273BC}"/>
              </a:ext>
            </a:extLst>
          </p:cNvPr>
          <p:cNvGrpSpPr/>
          <p:nvPr/>
        </p:nvGrpSpPr>
        <p:grpSpPr>
          <a:xfrm>
            <a:off x="7570549" y="1230203"/>
            <a:ext cx="1637732" cy="634449"/>
            <a:chOff x="7570549" y="1230203"/>
            <a:chExt cx="1637732" cy="634449"/>
          </a:xfrm>
        </p:grpSpPr>
        <p:sp>
          <p:nvSpPr>
            <p:cNvPr id="15" name="Rectangle: Rounded Corners 14">
              <a:extLst>
                <a:ext uri="{FF2B5EF4-FFF2-40B4-BE49-F238E27FC236}">
                  <a16:creationId xmlns:a16="http://schemas.microsoft.com/office/drawing/2014/main" id="{69842748-D54B-48CF-89DF-D575CE5A3270}"/>
                </a:ext>
              </a:extLst>
            </p:cNvPr>
            <p:cNvSpPr/>
            <p:nvPr/>
          </p:nvSpPr>
          <p:spPr>
            <a:xfrm>
              <a:off x="7570549" y="1230203"/>
              <a:ext cx="1637732" cy="6344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B6A5305-C5A0-4E28-AD50-9686AB74DA5B}"/>
                </a:ext>
              </a:extLst>
            </p:cNvPr>
            <p:cNvSpPr txBox="1"/>
            <p:nvPr/>
          </p:nvSpPr>
          <p:spPr>
            <a:xfrm>
              <a:off x="7570549" y="1273484"/>
              <a:ext cx="1578671" cy="461665"/>
            </a:xfrm>
            <a:prstGeom prst="rect">
              <a:avLst/>
            </a:prstGeom>
            <a:noFill/>
          </p:spPr>
          <p:txBody>
            <a:bodyPr wrap="square" rtlCol="0">
              <a:spAutoFit/>
            </a:bodyPr>
            <a:lstStyle/>
            <a:p>
              <a:pPr algn="ctr"/>
              <a:r>
                <a:rPr lang="en-US" sz="2400" dirty="0">
                  <a:solidFill>
                    <a:srgbClr val="002060"/>
                  </a:solidFill>
                </a:rPr>
                <a:t>?????</a:t>
              </a:r>
            </a:p>
          </p:txBody>
        </p:sp>
      </p:grpSp>
      <p:grpSp>
        <p:nvGrpSpPr>
          <p:cNvPr id="50" name="Group 49">
            <a:extLst>
              <a:ext uri="{FF2B5EF4-FFF2-40B4-BE49-F238E27FC236}">
                <a16:creationId xmlns:a16="http://schemas.microsoft.com/office/drawing/2014/main" id="{71429D3B-BD5B-44E6-B197-650AC9787AA3}"/>
              </a:ext>
            </a:extLst>
          </p:cNvPr>
          <p:cNvGrpSpPr/>
          <p:nvPr/>
        </p:nvGrpSpPr>
        <p:grpSpPr>
          <a:xfrm>
            <a:off x="5988303" y="2709477"/>
            <a:ext cx="5508999" cy="3298424"/>
            <a:chOff x="5988303" y="2709477"/>
            <a:chExt cx="5508999" cy="3298424"/>
          </a:xfrm>
        </p:grpSpPr>
        <p:grpSp>
          <p:nvGrpSpPr>
            <p:cNvPr id="35" name="Group 34">
              <a:extLst>
                <a:ext uri="{FF2B5EF4-FFF2-40B4-BE49-F238E27FC236}">
                  <a16:creationId xmlns:a16="http://schemas.microsoft.com/office/drawing/2014/main" id="{1C43A845-EA91-4F59-9A5E-A86A3104344B}"/>
                </a:ext>
              </a:extLst>
            </p:cNvPr>
            <p:cNvGrpSpPr/>
            <p:nvPr/>
          </p:nvGrpSpPr>
          <p:grpSpPr>
            <a:xfrm>
              <a:off x="8754103" y="2709477"/>
              <a:ext cx="2743199" cy="1058474"/>
              <a:chOff x="5979992" y="4901104"/>
              <a:chExt cx="2743199" cy="1058474"/>
            </a:xfrm>
          </p:grpSpPr>
          <p:sp>
            <p:nvSpPr>
              <p:cNvPr id="27" name="Rectangle: Rounded Corners 26">
                <a:extLst>
                  <a:ext uri="{FF2B5EF4-FFF2-40B4-BE49-F238E27FC236}">
                    <a16:creationId xmlns:a16="http://schemas.microsoft.com/office/drawing/2014/main" id="{12587223-C73E-42E1-9DBB-48338662ACA0}"/>
                  </a:ext>
                </a:extLst>
              </p:cNvPr>
              <p:cNvSpPr/>
              <p:nvPr/>
            </p:nvSpPr>
            <p:spPr>
              <a:xfrm>
                <a:off x="5979992" y="4901104"/>
                <a:ext cx="2743199" cy="10584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011A69B-EEF2-47B5-B462-2920A88C2F43}"/>
                  </a:ext>
                </a:extLst>
              </p:cNvPr>
              <p:cNvSpPr txBox="1"/>
              <p:nvPr/>
            </p:nvSpPr>
            <p:spPr>
              <a:xfrm>
                <a:off x="5979992" y="4944385"/>
                <a:ext cx="2644272" cy="830997"/>
              </a:xfrm>
              <a:prstGeom prst="rect">
                <a:avLst/>
              </a:prstGeom>
              <a:noFill/>
            </p:spPr>
            <p:txBody>
              <a:bodyPr wrap="square" rtlCol="0">
                <a:spAutoFit/>
              </a:bodyPr>
              <a:lstStyle/>
              <a:p>
                <a:pPr algn="ctr"/>
                <a:r>
                  <a:rPr lang="en-US" sz="2400" dirty="0">
                    <a:solidFill>
                      <a:schemeClr val="bg1"/>
                    </a:solidFill>
                  </a:rPr>
                  <a:t>Electric Ducted Fans (EDF)</a:t>
                </a:r>
              </a:p>
            </p:txBody>
          </p:sp>
        </p:grpSp>
        <p:sp>
          <p:nvSpPr>
            <p:cNvPr id="25" name="Arrow: Right 24">
              <a:extLst>
                <a:ext uri="{FF2B5EF4-FFF2-40B4-BE49-F238E27FC236}">
                  <a16:creationId xmlns:a16="http://schemas.microsoft.com/office/drawing/2014/main" id="{2DEEC3CA-1F5C-415B-8806-BA9AFCD56EFE}"/>
                </a:ext>
              </a:extLst>
            </p:cNvPr>
            <p:cNvSpPr/>
            <p:nvPr/>
          </p:nvSpPr>
          <p:spPr>
            <a:xfrm rot="3613534">
              <a:off x="6190331" y="3931377"/>
              <a:ext cx="79156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1C37E0C-C698-4AF0-BBE3-ED2D22B9A60E}"/>
                </a:ext>
              </a:extLst>
            </p:cNvPr>
            <p:cNvGrpSpPr/>
            <p:nvPr/>
          </p:nvGrpSpPr>
          <p:grpSpPr>
            <a:xfrm>
              <a:off x="5988303" y="4631524"/>
              <a:ext cx="3387709" cy="1376377"/>
              <a:chOff x="2074459" y="1880216"/>
              <a:chExt cx="3027527" cy="1422613"/>
            </a:xfrm>
          </p:grpSpPr>
          <p:sp>
            <p:nvSpPr>
              <p:cNvPr id="33" name="Rectangle: Rounded Corners 32">
                <a:extLst>
                  <a:ext uri="{FF2B5EF4-FFF2-40B4-BE49-F238E27FC236}">
                    <a16:creationId xmlns:a16="http://schemas.microsoft.com/office/drawing/2014/main" id="{22635D91-3EBB-4675-AEEC-15B3DE4A8F66}"/>
                  </a:ext>
                </a:extLst>
              </p:cNvPr>
              <p:cNvSpPr/>
              <p:nvPr/>
            </p:nvSpPr>
            <p:spPr>
              <a:xfrm>
                <a:off x="2074459" y="1880216"/>
                <a:ext cx="3027527" cy="142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ABA146E8-94D9-4181-8907-CA1557E71D09}"/>
                  </a:ext>
                </a:extLst>
              </p:cNvPr>
              <p:cNvSpPr txBox="1"/>
              <p:nvPr/>
            </p:nvSpPr>
            <p:spPr>
              <a:xfrm>
                <a:off x="2074459" y="1977265"/>
                <a:ext cx="2918346" cy="1240651"/>
              </a:xfrm>
              <a:prstGeom prst="rect">
                <a:avLst/>
              </a:prstGeom>
              <a:noFill/>
            </p:spPr>
            <p:txBody>
              <a:bodyPr wrap="square" rtlCol="0">
                <a:spAutoFit/>
              </a:bodyPr>
              <a:lstStyle/>
              <a:p>
                <a:pPr algn="ctr"/>
                <a:r>
                  <a:rPr lang="en-US" sz="2400" dirty="0">
                    <a:solidFill>
                      <a:schemeClr val="bg1"/>
                    </a:solidFill>
                  </a:rPr>
                  <a:t>Integrated Distributed Electric-Augmented Lift (IDEAL)</a:t>
                </a:r>
              </a:p>
            </p:txBody>
          </p:sp>
        </p:grpSp>
        <p:sp>
          <p:nvSpPr>
            <p:cNvPr id="36" name="Arrow: Right 35">
              <a:extLst>
                <a:ext uri="{FF2B5EF4-FFF2-40B4-BE49-F238E27FC236}">
                  <a16:creationId xmlns:a16="http://schemas.microsoft.com/office/drawing/2014/main" id="{8BF8F528-4B01-4176-81E8-695B4FA1CE8C}"/>
                </a:ext>
              </a:extLst>
            </p:cNvPr>
            <p:cNvSpPr/>
            <p:nvPr/>
          </p:nvSpPr>
          <p:spPr>
            <a:xfrm rot="7071893">
              <a:off x="8753435" y="3945196"/>
              <a:ext cx="79156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ECBD8BC2-59F6-4A32-AB7D-58919D7B450C}"/>
              </a:ext>
            </a:extLst>
          </p:cNvPr>
          <p:cNvGrpSpPr/>
          <p:nvPr/>
        </p:nvGrpSpPr>
        <p:grpSpPr>
          <a:xfrm>
            <a:off x="265540" y="743420"/>
            <a:ext cx="2743199" cy="1350629"/>
            <a:chOff x="265540" y="743420"/>
            <a:chExt cx="2743199" cy="1350629"/>
          </a:xfrm>
        </p:grpSpPr>
        <p:sp>
          <p:nvSpPr>
            <p:cNvPr id="41" name="Rectangle: Rounded Corners 40">
              <a:extLst>
                <a:ext uri="{FF2B5EF4-FFF2-40B4-BE49-F238E27FC236}">
                  <a16:creationId xmlns:a16="http://schemas.microsoft.com/office/drawing/2014/main" id="{C6103D60-71CA-4BA7-9FE2-8735AC845E5F}"/>
                </a:ext>
              </a:extLst>
            </p:cNvPr>
            <p:cNvSpPr/>
            <p:nvPr/>
          </p:nvSpPr>
          <p:spPr>
            <a:xfrm>
              <a:off x="265540" y="743420"/>
              <a:ext cx="2743199" cy="1350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35DCE6B2-8496-49DA-9256-5ABF5CDB4A9B}"/>
                </a:ext>
              </a:extLst>
            </p:cNvPr>
            <p:cNvSpPr txBox="1"/>
            <p:nvPr/>
          </p:nvSpPr>
          <p:spPr>
            <a:xfrm>
              <a:off x="391232" y="840470"/>
              <a:ext cx="2508327" cy="1200329"/>
            </a:xfrm>
            <a:prstGeom prst="rect">
              <a:avLst/>
            </a:prstGeom>
            <a:noFill/>
          </p:spPr>
          <p:txBody>
            <a:bodyPr wrap="square" rtlCol="0">
              <a:spAutoFit/>
            </a:bodyPr>
            <a:lstStyle/>
            <a:p>
              <a:pPr algn="ctr"/>
              <a:r>
                <a:rPr lang="en-US" sz="2400" dirty="0">
                  <a:solidFill>
                    <a:schemeClr val="bg1"/>
                  </a:solidFill>
                </a:rPr>
                <a:t>Distributed Electric Propulsion (DEP) </a:t>
              </a:r>
            </a:p>
          </p:txBody>
        </p:sp>
      </p:grpSp>
      <p:grpSp>
        <p:nvGrpSpPr>
          <p:cNvPr id="49" name="Group 48">
            <a:extLst>
              <a:ext uri="{FF2B5EF4-FFF2-40B4-BE49-F238E27FC236}">
                <a16:creationId xmlns:a16="http://schemas.microsoft.com/office/drawing/2014/main" id="{FF33FE0C-877C-4135-9040-B9E89A49D157}"/>
              </a:ext>
            </a:extLst>
          </p:cNvPr>
          <p:cNvGrpSpPr/>
          <p:nvPr/>
        </p:nvGrpSpPr>
        <p:grpSpPr>
          <a:xfrm>
            <a:off x="3111028" y="2094051"/>
            <a:ext cx="3817273" cy="1660677"/>
            <a:chOff x="3111028" y="2094051"/>
            <a:chExt cx="3817273" cy="1660677"/>
          </a:xfrm>
        </p:grpSpPr>
        <p:grpSp>
          <p:nvGrpSpPr>
            <p:cNvPr id="44" name="Group 43">
              <a:extLst>
                <a:ext uri="{FF2B5EF4-FFF2-40B4-BE49-F238E27FC236}">
                  <a16:creationId xmlns:a16="http://schemas.microsoft.com/office/drawing/2014/main" id="{BAC762F6-39AC-4104-B4AF-4D0527DF4DCA}"/>
                </a:ext>
              </a:extLst>
            </p:cNvPr>
            <p:cNvGrpSpPr/>
            <p:nvPr/>
          </p:nvGrpSpPr>
          <p:grpSpPr>
            <a:xfrm>
              <a:off x="3900774" y="2665313"/>
              <a:ext cx="3027527" cy="1089415"/>
              <a:chOff x="3770770" y="2665312"/>
              <a:chExt cx="3027527" cy="1089415"/>
            </a:xfrm>
          </p:grpSpPr>
          <p:sp>
            <p:nvSpPr>
              <p:cNvPr id="18" name="Rectangle: Rounded Corners 17">
                <a:extLst>
                  <a:ext uri="{FF2B5EF4-FFF2-40B4-BE49-F238E27FC236}">
                    <a16:creationId xmlns:a16="http://schemas.microsoft.com/office/drawing/2014/main" id="{32772448-7E8C-4CF7-B943-6063452E48EC}"/>
                  </a:ext>
                </a:extLst>
              </p:cNvPr>
              <p:cNvSpPr/>
              <p:nvPr/>
            </p:nvSpPr>
            <p:spPr>
              <a:xfrm>
                <a:off x="3770770" y="2665312"/>
                <a:ext cx="3027527" cy="1089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C8BE9B6-AC6B-413B-9EA1-1FE5C40E167E}"/>
                  </a:ext>
                </a:extLst>
              </p:cNvPr>
              <p:cNvSpPr txBox="1"/>
              <p:nvPr/>
            </p:nvSpPr>
            <p:spPr>
              <a:xfrm>
                <a:off x="3770770" y="2739631"/>
                <a:ext cx="2918346" cy="830997"/>
              </a:xfrm>
              <a:prstGeom prst="rect">
                <a:avLst/>
              </a:prstGeom>
              <a:noFill/>
            </p:spPr>
            <p:txBody>
              <a:bodyPr wrap="square" rtlCol="0">
                <a:spAutoFit/>
              </a:bodyPr>
              <a:lstStyle/>
              <a:p>
                <a:pPr algn="ctr"/>
                <a:r>
                  <a:rPr lang="en-US" sz="2400" dirty="0">
                    <a:solidFill>
                      <a:schemeClr val="bg1"/>
                    </a:solidFill>
                  </a:rPr>
                  <a:t>Ultra STOL</a:t>
                </a:r>
              </a:p>
              <a:p>
                <a:pPr algn="ctr"/>
                <a:r>
                  <a:rPr lang="en-US" sz="2400" dirty="0">
                    <a:solidFill>
                      <a:schemeClr val="bg1"/>
                    </a:solidFill>
                  </a:rPr>
                  <a:t>(USTOL)</a:t>
                </a:r>
              </a:p>
            </p:txBody>
          </p:sp>
        </p:grpSp>
        <p:sp>
          <p:nvSpPr>
            <p:cNvPr id="20" name="Arrow: Right 19">
              <a:extLst>
                <a:ext uri="{FF2B5EF4-FFF2-40B4-BE49-F238E27FC236}">
                  <a16:creationId xmlns:a16="http://schemas.microsoft.com/office/drawing/2014/main" id="{F8D156D4-821B-4224-8ADC-CACB76F4A62A}"/>
                </a:ext>
              </a:extLst>
            </p:cNvPr>
            <p:cNvSpPr/>
            <p:nvPr/>
          </p:nvSpPr>
          <p:spPr>
            <a:xfrm rot="2393173">
              <a:off x="3111028" y="2151709"/>
              <a:ext cx="79156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420D592A-A99D-4148-B19A-64A85ED4553B}"/>
                </a:ext>
              </a:extLst>
            </p:cNvPr>
            <p:cNvSpPr/>
            <p:nvPr/>
          </p:nvSpPr>
          <p:spPr>
            <a:xfrm rot="5400000">
              <a:off x="5225997" y="2083590"/>
              <a:ext cx="535188"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Footer Placeholder 1">
            <a:extLst>
              <a:ext uri="{FF2B5EF4-FFF2-40B4-BE49-F238E27FC236}">
                <a16:creationId xmlns:a16="http://schemas.microsoft.com/office/drawing/2014/main" id="{964E26E9-F007-4C1F-A325-8EDF66CA87E2}"/>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3" name="Slide Number Placeholder 2">
            <a:extLst>
              <a:ext uri="{FF2B5EF4-FFF2-40B4-BE49-F238E27FC236}">
                <a16:creationId xmlns:a16="http://schemas.microsoft.com/office/drawing/2014/main" id="{BC87BFD6-9075-41CA-AF36-EC1CD114678B}"/>
              </a:ext>
            </a:extLst>
          </p:cNvPr>
          <p:cNvSpPr>
            <a:spLocks noGrp="1"/>
          </p:cNvSpPr>
          <p:nvPr>
            <p:ph type="sldNum" sz="quarter" idx="12"/>
          </p:nvPr>
        </p:nvSpPr>
        <p:spPr/>
        <p:txBody>
          <a:bodyPr/>
          <a:lstStyle/>
          <a:p>
            <a:fld id="{CFB13D1D-BF2A-4550-9A91-1D141BAF5456}" type="slidenum">
              <a:rPr lang="en-US" smtClean="0"/>
              <a:t>17</a:t>
            </a:fld>
            <a:endParaRPr lang="en-US" dirty="0"/>
          </a:p>
        </p:txBody>
      </p:sp>
    </p:spTree>
    <p:extLst>
      <p:ext uri="{BB962C8B-B14F-4D97-AF65-F5344CB8AC3E}">
        <p14:creationId xmlns:p14="http://schemas.microsoft.com/office/powerpoint/2010/main" val="10469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0643-04EB-4D87-BBA6-7A97FA759464}"/>
              </a:ext>
            </a:extLst>
          </p:cNvPr>
          <p:cNvSpPr>
            <a:spLocks noGrp="1"/>
          </p:cNvSpPr>
          <p:nvPr>
            <p:ph type="title"/>
          </p:nvPr>
        </p:nvSpPr>
        <p:spPr/>
        <p:txBody>
          <a:bodyPr>
            <a:normAutofit fontScale="90000"/>
          </a:bodyPr>
          <a:lstStyle/>
          <a:p>
            <a:r>
              <a:rPr lang="en-US" dirty="0"/>
              <a:t>IDEAL:</a:t>
            </a:r>
            <a:br>
              <a:rPr lang="en-US" dirty="0"/>
            </a:br>
            <a:r>
              <a:rPr lang="en-US" dirty="0"/>
              <a:t>Integrated Distributed Electric-Augmented Lift</a:t>
            </a:r>
            <a:br>
              <a:rPr lang="en-US" dirty="0"/>
            </a:br>
            <a:endParaRPr lang="en-US" dirty="0"/>
          </a:p>
        </p:txBody>
      </p:sp>
      <p:pic>
        <p:nvPicPr>
          <p:cNvPr id="4" name="Content Placeholder 3">
            <a:extLst>
              <a:ext uri="{FF2B5EF4-FFF2-40B4-BE49-F238E27FC236}">
                <a16:creationId xmlns:a16="http://schemas.microsoft.com/office/drawing/2014/main" id="{B4167B0D-190D-4932-9361-8169D42D087E}"/>
              </a:ext>
            </a:extLst>
          </p:cNvPr>
          <p:cNvPicPr>
            <a:picLocks noGrp="1"/>
          </p:cNvPicPr>
          <p:nvPr>
            <p:ph idx="1"/>
          </p:nvPr>
        </p:nvPicPr>
        <p:blipFill>
          <a:blip r:embed="rId3" cstate="print"/>
          <a:srcRect/>
          <a:stretch>
            <a:fillRect/>
          </a:stretch>
        </p:blipFill>
        <p:spPr bwMode="auto">
          <a:xfrm>
            <a:off x="7267015" y="3929737"/>
            <a:ext cx="4476750" cy="2426613"/>
          </a:xfrm>
          <a:prstGeom prst="rect">
            <a:avLst/>
          </a:prstGeom>
          <a:noFill/>
          <a:ln w="9525">
            <a:solidFill>
              <a:schemeClr val="accent1"/>
            </a:solidFill>
            <a:miter lim="800000"/>
            <a:headEnd/>
            <a:tailEnd/>
          </a:ln>
        </p:spPr>
      </p:pic>
      <p:sp>
        <p:nvSpPr>
          <p:cNvPr id="5" name="TextBox 4">
            <a:extLst>
              <a:ext uri="{FF2B5EF4-FFF2-40B4-BE49-F238E27FC236}">
                <a16:creationId xmlns:a16="http://schemas.microsoft.com/office/drawing/2014/main" id="{1DECF1AE-D60B-45B1-960B-D460CECED044}"/>
              </a:ext>
            </a:extLst>
          </p:cNvPr>
          <p:cNvSpPr txBox="1"/>
          <p:nvPr/>
        </p:nvSpPr>
        <p:spPr>
          <a:xfrm>
            <a:off x="1497105" y="3062857"/>
            <a:ext cx="5591175" cy="2308324"/>
          </a:xfrm>
          <a:prstGeom prst="rect">
            <a:avLst/>
          </a:prstGeom>
          <a:noFill/>
        </p:spPr>
        <p:txBody>
          <a:bodyPr wrap="square" rtlCol="0">
            <a:spAutoFit/>
          </a:bodyPr>
          <a:lstStyle/>
          <a:p>
            <a:r>
              <a:rPr lang="en-US" sz="3600" dirty="0"/>
              <a:t>Takeoff</a:t>
            </a:r>
          </a:p>
          <a:p>
            <a:pPr marL="571500" indent="-285750">
              <a:buFont typeface="Arial" panose="020B0604020202020204" pitchFamily="34" charset="0"/>
              <a:buChar char="•"/>
            </a:pPr>
            <a:r>
              <a:rPr lang="en-US" sz="3600" dirty="0"/>
              <a:t>Take-off CL &gt; 5</a:t>
            </a:r>
          </a:p>
          <a:p>
            <a:pPr marL="285750" indent="-285750"/>
            <a:r>
              <a:rPr lang="en-US" sz="3600" dirty="0"/>
              <a:t>Cruise</a:t>
            </a:r>
          </a:p>
          <a:p>
            <a:pPr marL="571500" indent="-285750">
              <a:buFont typeface="Arial" panose="020B0604020202020204" pitchFamily="34" charset="0"/>
              <a:buChar char="•"/>
            </a:pPr>
            <a:r>
              <a:rPr lang="en-US" sz="3600" dirty="0"/>
              <a:t>L/D max &gt; 20</a:t>
            </a:r>
          </a:p>
        </p:txBody>
      </p:sp>
      <p:sp>
        <p:nvSpPr>
          <p:cNvPr id="6" name="TextBox 5">
            <a:extLst>
              <a:ext uri="{FF2B5EF4-FFF2-40B4-BE49-F238E27FC236}">
                <a16:creationId xmlns:a16="http://schemas.microsoft.com/office/drawing/2014/main" id="{E7EA1C16-85AE-4B9B-B2FF-E62467F42300}"/>
              </a:ext>
            </a:extLst>
          </p:cNvPr>
          <p:cNvSpPr txBox="1"/>
          <p:nvPr/>
        </p:nvSpPr>
        <p:spPr>
          <a:xfrm>
            <a:off x="755276" y="1727934"/>
            <a:ext cx="10681447" cy="1200329"/>
          </a:xfrm>
          <a:prstGeom prst="rect">
            <a:avLst/>
          </a:prstGeom>
          <a:noFill/>
        </p:spPr>
        <p:txBody>
          <a:bodyPr wrap="square" rtlCol="0">
            <a:spAutoFit/>
          </a:bodyPr>
          <a:lstStyle/>
          <a:p>
            <a:r>
              <a:rPr lang="en-US" sz="3600" dirty="0"/>
              <a:t>Use multiple Electric Ducted Fans mounted so they increase the air velocity over the top surface of the wing</a:t>
            </a:r>
          </a:p>
        </p:txBody>
      </p:sp>
      <p:sp>
        <p:nvSpPr>
          <p:cNvPr id="7" name="Footer Placeholder 6">
            <a:extLst>
              <a:ext uri="{FF2B5EF4-FFF2-40B4-BE49-F238E27FC236}">
                <a16:creationId xmlns:a16="http://schemas.microsoft.com/office/drawing/2014/main" id="{34033A64-21D9-490C-B229-A3BC79FDF0D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C1494AA3-78FE-486A-9EE9-06B97D85A82C}"/>
              </a:ext>
            </a:extLst>
          </p:cNvPr>
          <p:cNvSpPr>
            <a:spLocks noGrp="1"/>
          </p:cNvSpPr>
          <p:nvPr>
            <p:ph type="sldNum" sz="quarter" idx="12"/>
          </p:nvPr>
        </p:nvSpPr>
        <p:spPr/>
        <p:txBody>
          <a:bodyPr/>
          <a:lstStyle/>
          <a:p>
            <a:fld id="{CFB13D1D-BF2A-4550-9A91-1D141BAF5456}" type="slidenum">
              <a:rPr lang="en-US" smtClean="0"/>
              <a:t>18</a:t>
            </a:fld>
            <a:endParaRPr lang="en-US" dirty="0"/>
          </a:p>
        </p:txBody>
      </p:sp>
    </p:spTree>
    <p:extLst>
      <p:ext uri="{BB962C8B-B14F-4D97-AF65-F5344CB8AC3E}">
        <p14:creationId xmlns:p14="http://schemas.microsoft.com/office/powerpoint/2010/main" val="129035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FF82-F26C-4A1D-A7D9-86C46262E278}"/>
              </a:ext>
            </a:extLst>
          </p:cNvPr>
          <p:cNvSpPr>
            <a:spLocks noGrp="1"/>
          </p:cNvSpPr>
          <p:nvPr>
            <p:ph type="title"/>
          </p:nvPr>
        </p:nvSpPr>
        <p:spPr/>
        <p:txBody>
          <a:bodyPr/>
          <a:lstStyle/>
          <a:p>
            <a:r>
              <a:rPr lang="en-US" dirty="0"/>
              <a:t>Basic concept of IDEAL</a:t>
            </a:r>
          </a:p>
        </p:txBody>
      </p:sp>
      <p:sp>
        <p:nvSpPr>
          <p:cNvPr id="3" name="Content Placeholder 2">
            <a:extLst>
              <a:ext uri="{FF2B5EF4-FFF2-40B4-BE49-F238E27FC236}">
                <a16:creationId xmlns:a16="http://schemas.microsoft.com/office/drawing/2014/main" id="{9A342CC0-B98C-4F68-8868-AD9459C7FF24}"/>
              </a:ext>
            </a:extLst>
          </p:cNvPr>
          <p:cNvSpPr>
            <a:spLocks noGrp="1"/>
          </p:cNvSpPr>
          <p:nvPr>
            <p:ph idx="1"/>
          </p:nvPr>
        </p:nvSpPr>
        <p:spPr/>
        <p:txBody>
          <a:bodyPr/>
          <a:lstStyle/>
          <a:p>
            <a:r>
              <a:rPr lang="en-US" dirty="0"/>
              <a:t>The speed of the air over the top surface determines  80% of the lift generated by a wing.</a:t>
            </a:r>
          </a:p>
          <a:p>
            <a:r>
              <a:rPr lang="en-US" dirty="0"/>
              <a:t>Spreading the high velocity air from EDFs propulsors over the upper surface gives dramatic benefits.  </a:t>
            </a:r>
          </a:p>
          <a:p>
            <a:endParaRPr lang="en-US" dirty="0"/>
          </a:p>
        </p:txBody>
      </p:sp>
      <p:pic>
        <p:nvPicPr>
          <p:cNvPr id="5" name="Picture 2">
            <a:extLst>
              <a:ext uri="{FF2B5EF4-FFF2-40B4-BE49-F238E27FC236}">
                <a16:creationId xmlns:a16="http://schemas.microsoft.com/office/drawing/2014/main" id="{467AE711-0A78-4308-A882-1856BB860940}"/>
              </a:ext>
            </a:extLst>
          </p:cNvPr>
          <p:cNvPicPr>
            <a:picLocks noChangeAspect="1" noChangeArrowheads="1"/>
          </p:cNvPicPr>
          <p:nvPr/>
        </p:nvPicPr>
        <p:blipFill>
          <a:blip r:embed="rId2" cstate="print"/>
          <a:srcRect r="14637"/>
          <a:stretch>
            <a:fillRect/>
          </a:stretch>
        </p:blipFill>
        <p:spPr bwMode="auto">
          <a:xfrm>
            <a:off x="6342657" y="3380580"/>
            <a:ext cx="5011143" cy="2747963"/>
          </a:xfrm>
          <a:prstGeom prst="rect">
            <a:avLst/>
          </a:prstGeom>
          <a:noFill/>
          <a:ln w="9525">
            <a:noFill/>
            <a:miter lim="800000"/>
            <a:headEnd/>
            <a:tailEnd/>
          </a:ln>
        </p:spPr>
      </p:pic>
      <p:pic>
        <p:nvPicPr>
          <p:cNvPr id="6" name="Picture 5">
            <a:extLst>
              <a:ext uri="{FF2B5EF4-FFF2-40B4-BE49-F238E27FC236}">
                <a16:creationId xmlns:a16="http://schemas.microsoft.com/office/drawing/2014/main" id="{C54008D7-0956-4067-A377-66E1858AAA86}"/>
              </a:ext>
            </a:extLst>
          </p:cNvPr>
          <p:cNvPicPr>
            <a:picLocks noChangeAspect="1"/>
          </p:cNvPicPr>
          <p:nvPr/>
        </p:nvPicPr>
        <p:blipFill>
          <a:blip r:embed="rId3"/>
          <a:stretch>
            <a:fillRect/>
          </a:stretch>
        </p:blipFill>
        <p:spPr>
          <a:xfrm>
            <a:off x="1250676" y="3629574"/>
            <a:ext cx="3442347" cy="2909338"/>
          </a:xfrm>
          <a:prstGeom prst="rect">
            <a:avLst/>
          </a:prstGeom>
        </p:spPr>
      </p:pic>
      <p:sp>
        <p:nvSpPr>
          <p:cNvPr id="7" name="Footer Placeholder 6">
            <a:extLst>
              <a:ext uri="{FF2B5EF4-FFF2-40B4-BE49-F238E27FC236}">
                <a16:creationId xmlns:a16="http://schemas.microsoft.com/office/drawing/2014/main" id="{87304083-C7CE-4C60-8916-45288D929422}"/>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A97CE3E8-433D-4E35-AA00-FC93EFC5D7BF}"/>
              </a:ext>
            </a:extLst>
          </p:cNvPr>
          <p:cNvSpPr>
            <a:spLocks noGrp="1"/>
          </p:cNvSpPr>
          <p:nvPr>
            <p:ph type="sldNum" sz="quarter" idx="12"/>
          </p:nvPr>
        </p:nvSpPr>
        <p:spPr/>
        <p:txBody>
          <a:bodyPr/>
          <a:lstStyle/>
          <a:p>
            <a:fld id="{CFB13D1D-BF2A-4550-9A91-1D141BAF5456}" type="slidenum">
              <a:rPr lang="en-US" smtClean="0"/>
              <a:t>19</a:t>
            </a:fld>
            <a:endParaRPr lang="en-US" dirty="0"/>
          </a:p>
        </p:txBody>
      </p:sp>
    </p:spTree>
    <p:extLst>
      <p:ext uri="{BB962C8B-B14F-4D97-AF65-F5344CB8AC3E}">
        <p14:creationId xmlns:p14="http://schemas.microsoft.com/office/powerpoint/2010/main" val="423142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22A7-FD55-4A29-8F3F-A63D23A08D81}"/>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1380157E-E0A1-49B3-9A89-DA683DDC2C45}"/>
              </a:ext>
            </a:extLst>
          </p:cNvPr>
          <p:cNvSpPr>
            <a:spLocks noGrp="1"/>
          </p:cNvSpPr>
          <p:nvPr>
            <p:ph idx="1"/>
          </p:nvPr>
        </p:nvSpPr>
        <p:spPr>
          <a:xfrm>
            <a:off x="838200" y="1552576"/>
            <a:ext cx="10515600" cy="4941886"/>
          </a:xfrm>
        </p:spPr>
        <p:txBody>
          <a:bodyPr>
            <a:normAutofit/>
          </a:bodyPr>
          <a:lstStyle/>
          <a:p>
            <a:r>
              <a:rPr lang="en-US" sz="3200" dirty="0"/>
              <a:t>BS and MS in aerospace engineering (1960s)</a:t>
            </a:r>
          </a:p>
          <a:p>
            <a:r>
              <a:rPr lang="en-US" sz="3200" dirty="0"/>
              <a:t>Transonic wind tunnel work for the Navy  (1960s)</a:t>
            </a:r>
          </a:p>
          <a:p>
            <a:r>
              <a:rPr lang="en-US" sz="3200" dirty="0"/>
              <a:t>Air Force Flight Dynamics lab (1970s)</a:t>
            </a:r>
          </a:p>
          <a:p>
            <a:r>
              <a:rPr lang="en-US" sz="3200" dirty="0"/>
              <a:t>Emeritus Professor of product design (1980-2005)</a:t>
            </a:r>
          </a:p>
          <a:p>
            <a:pPr lvl="1"/>
            <a:r>
              <a:rPr lang="en-US" sz="3200" dirty="0"/>
              <a:t>Text “</a:t>
            </a:r>
            <a:r>
              <a:rPr lang="en-US" sz="3200" i="1" dirty="0"/>
              <a:t>The Mechanical Design Process</a:t>
            </a:r>
            <a:r>
              <a:rPr lang="en-US" sz="3200" dirty="0"/>
              <a:t>” 6</a:t>
            </a:r>
            <a:r>
              <a:rPr lang="en-US" sz="3200" baseline="30000" dirty="0"/>
              <a:t>th</a:t>
            </a:r>
            <a:r>
              <a:rPr lang="en-US" sz="3200" dirty="0"/>
              <a:t> edition</a:t>
            </a:r>
          </a:p>
          <a:p>
            <a:pPr lvl="1"/>
            <a:r>
              <a:rPr lang="en-US" sz="3200" dirty="0"/>
              <a:t>Life Fellow ASME</a:t>
            </a:r>
          </a:p>
          <a:p>
            <a:r>
              <a:rPr lang="en-US" sz="3200" dirty="0"/>
              <a:t>Built two general aviation airplanes </a:t>
            </a:r>
          </a:p>
          <a:p>
            <a:r>
              <a:rPr lang="en-US" sz="3200" dirty="0"/>
              <a:t>Electric airplane design (2009- present)</a:t>
            </a:r>
          </a:p>
        </p:txBody>
      </p:sp>
      <p:pic>
        <p:nvPicPr>
          <p:cNvPr id="6" name="Picture 5" descr="A fighter jet sitting on top of a runway&#10;&#10;Description generated with high confidence">
            <a:extLst>
              <a:ext uri="{FF2B5EF4-FFF2-40B4-BE49-F238E27FC236}">
                <a16:creationId xmlns:a16="http://schemas.microsoft.com/office/drawing/2014/main" id="{21FA9A01-47D9-414F-8899-965626FE11DF}"/>
              </a:ext>
            </a:extLst>
          </p:cNvPr>
          <p:cNvPicPr>
            <a:picLocks noChangeAspect="1"/>
          </p:cNvPicPr>
          <p:nvPr/>
        </p:nvPicPr>
        <p:blipFill rotWithShape="1">
          <a:blip r:embed="rId3">
            <a:extLst>
              <a:ext uri="{28A0092B-C50C-407E-A947-70E740481C1C}">
                <a14:useLocalDpi xmlns:a14="http://schemas.microsoft.com/office/drawing/2010/main" val="0"/>
              </a:ext>
            </a:extLst>
          </a:blip>
          <a:srcRect b="29613"/>
          <a:stretch/>
        </p:blipFill>
        <p:spPr>
          <a:xfrm>
            <a:off x="8015287" y="4314426"/>
            <a:ext cx="3970430" cy="2041924"/>
          </a:xfrm>
          <a:prstGeom prst="rect">
            <a:avLst/>
          </a:prstGeom>
        </p:spPr>
      </p:pic>
      <p:sp>
        <p:nvSpPr>
          <p:cNvPr id="5" name="Footer Placeholder 4">
            <a:extLst>
              <a:ext uri="{FF2B5EF4-FFF2-40B4-BE49-F238E27FC236}">
                <a16:creationId xmlns:a16="http://schemas.microsoft.com/office/drawing/2014/main" id="{0299D216-199F-4E24-80AA-6A4D5F29A6D0}"/>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2557E9FC-AB22-468A-B744-A08362822E3F}"/>
              </a:ext>
            </a:extLst>
          </p:cNvPr>
          <p:cNvSpPr>
            <a:spLocks noGrp="1"/>
          </p:cNvSpPr>
          <p:nvPr>
            <p:ph type="sldNum" sz="quarter" idx="12"/>
          </p:nvPr>
        </p:nvSpPr>
        <p:spPr/>
        <p:txBody>
          <a:bodyPr/>
          <a:lstStyle/>
          <a:p>
            <a:fld id="{CFB13D1D-BF2A-4550-9A91-1D141BAF5456}" type="slidenum">
              <a:rPr lang="en-US" smtClean="0"/>
              <a:t>2</a:t>
            </a:fld>
            <a:endParaRPr lang="en-US" dirty="0"/>
          </a:p>
        </p:txBody>
      </p:sp>
    </p:spTree>
    <p:extLst>
      <p:ext uri="{BB962C8B-B14F-4D97-AF65-F5344CB8AC3E}">
        <p14:creationId xmlns:p14="http://schemas.microsoft.com/office/powerpoint/2010/main" val="154569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1996-1122-4DFE-8D44-6A7D1ACF1854}"/>
              </a:ext>
            </a:extLst>
          </p:cNvPr>
          <p:cNvSpPr>
            <a:spLocks noGrp="1"/>
          </p:cNvSpPr>
          <p:nvPr>
            <p:ph type="title"/>
          </p:nvPr>
        </p:nvSpPr>
        <p:spPr/>
        <p:txBody>
          <a:bodyPr/>
          <a:lstStyle/>
          <a:p>
            <a:r>
              <a:rPr lang="en-US" dirty="0"/>
              <a:t>An example IDEAL configuration </a:t>
            </a:r>
            <a:br>
              <a:rPr lang="en-US" dirty="0"/>
            </a:br>
            <a:r>
              <a:rPr lang="en-US" dirty="0"/>
              <a:t>in our wind tunnel</a:t>
            </a:r>
          </a:p>
        </p:txBody>
      </p:sp>
      <p:sp>
        <p:nvSpPr>
          <p:cNvPr id="6" name="Content Placeholder 5">
            <a:extLst>
              <a:ext uri="{FF2B5EF4-FFF2-40B4-BE49-F238E27FC236}">
                <a16:creationId xmlns:a16="http://schemas.microsoft.com/office/drawing/2014/main" id="{36351C0C-7C18-4495-BF6B-059FAEA56C82}"/>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37626E38-8843-4446-8033-17230C21AE40}"/>
              </a:ext>
            </a:extLst>
          </p:cNvPr>
          <p:cNvPicPr>
            <a:picLocks noChangeAspect="1"/>
          </p:cNvPicPr>
          <p:nvPr/>
        </p:nvPicPr>
        <p:blipFill rotWithShape="1">
          <a:blip r:embed="rId2"/>
          <a:srcRect t="33450"/>
          <a:stretch/>
        </p:blipFill>
        <p:spPr>
          <a:xfrm>
            <a:off x="1524000" y="1732952"/>
            <a:ext cx="9144000" cy="4563979"/>
          </a:xfrm>
          <a:prstGeom prst="rect">
            <a:avLst/>
          </a:prstGeom>
        </p:spPr>
      </p:pic>
      <p:sp>
        <p:nvSpPr>
          <p:cNvPr id="3" name="Footer Placeholder 2">
            <a:extLst>
              <a:ext uri="{FF2B5EF4-FFF2-40B4-BE49-F238E27FC236}">
                <a16:creationId xmlns:a16="http://schemas.microsoft.com/office/drawing/2014/main" id="{E6F46310-D375-468A-9FF5-9EB5B5DF2663}"/>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2DDDFCA0-40EE-4F61-8658-C7C10F86755C}"/>
              </a:ext>
            </a:extLst>
          </p:cNvPr>
          <p:cNvSpPr>
            <a:spLocks noGrp="1"/>
          </p:cNvSpPr>
          <p:nvPr>
            <p:ph type="sldNum" sz="quarter" idx="12"/>
          </p:nvPr>
        </p:nvSpPr>
        <p:spPr/>
        <p:txBody>
          <a:bodyPr/>
          <a:lstStyle/>
          <a:p>
            <a:fld id="{CFB13D1D-BF2A-4550-9A91-1D141BAF5456}" type="slidenum">
              <a:rPr lang="en-US" smtClean="0"/>
              <a:t>20</a:t>
            </a:fld>
            <a:endParaRPr lang="en-US" dirty="0"/>
          </a:p>
        </p:txBody>
      </p:sp>
    </p:spTree>
    <p:extLst>
      <p:ext uri="{BB962C8B-B14F-4D97-AF65-F5344CB8AC3E}">
        <p14:creationId xmlns:p14="http://schemas.microsoft.com/office/powerpoint/2010/main" val="131653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EA9D9-4719-4572-A781-A0AD3A82DC4E}"/>
              </a:ext>
            </a:extLst>
          </p:cNvPr>
          <p:cNvPicPr>
            <a:picLocks noChangeAspect="1"/>
          </p:cNvPicPr>
          <p:nvPr/>
        </p:nvPicPr>
        <p:blipFill>
          <a:blip r:embed="rId3"/>
          <a:stretch>
            <a:fillRect/>
          </a:stretch>
        </p:blipFill>
        <p:spPr>
          <a:xfrm>
            <a:off x="2085975" y="328764"/>
            <a:ext cx="7796429" cy="6027586"/>
          </a:xfrm>
          <a:prstGeom prst="rect">
            <a:avLst/>
          </a:prstGeom>
        </p:spPr>
      </p:pic>
      <p:pic>
        <p:nvPicPr>
          <p:cNvPr id="5" name="Picture 4">
            <a:extLst>
              <a:ext uri="{FF2B5EF4-FFF2-40B4-BE49-F238E27FC236}">
                <a16:creationId xmlns:a16="http://schemas.microsoft.com/office/drawing/2014/main" id="{47ED248E-D3BE-45DE-936D-D6F898586C00}"/>
              </a:ext>
            </a:extLst>
          </p:cNvPr>
          <p:cNvPicPr>
            <a:picLocks noChangeAspect="1"/>
          </p:cNvPicPr>
          <p:nvPr/>
        </p:nvPicPr>
        <p:blipFill>
          <a:blip r:embed="rId4"/>
          <a:stretch>
            <a:fillRect/>
          </a:stretch>
        </p:blipFill>
        <p:spPr>
          <a:xfrm>
            <a:off x="2085975" y="328765"/>
            <a:ext cx="7796429" cy="6027586"/>
          </a:xfrm>
          <a:prstGeom prst="rect">
            <a:avLst/>
          </a:prstGeom>
        </p:spPr>
      </p:pic>
      <p:pic>
        <p:nvPicPr>
          <p:cNvPr id="17" name="Picture 16">
            <a:extLst>
              <a:ext uri="{FF2B5EF4-FFF2-40B4-BE49-F238E27FC236}">
                <a16:creationId xmlns:a16="http://schemas.microsoft.com/office/drawing/2014/main" id="{05348E1F-5A97-493A-B9D7-B8EAA0EB678D}"/>
              </a:ext>
            </a:extLst>
          </p:cNvPr>
          <p:cNvPicPr>
            <a:picLocks noChangeAspect="1"/>
          </p:cNvPicPr>
          <p:nvPr/>
        </p:nvPicPr>
        <p:blipFill>
          <a:blip r:embed="rId5"/>
          <a:stretch>
            <a:fillRect/>
          </a:stretch>
        </p:blipFill>
        <p:spPr>
          <a:xfrm>
            <a:off x="2085975" y="328764"/>
            <a:ext cx="7796429" cy="6027586"/>
          </a:xfrm>
          <a:prstGeom prst="rect">
            <a:avLst/>
          </a:prstGeom>
        </p:spPr>
      </p:pic>
      <p:sp>
        <p:nvSpPr>
          <p:cNvPr id="2" name="Footer Placeholder 1">
            <a:extLst>
              <a:ext uri="{FF2B5EF4-FFF2-40B4-BE49-F238E27FC236}">
                <a16:creationId xmlns:a16="http://schemas.microsoft.com/office/drawing/2014/main" id="{FE1316B4-8036-4D20-8D09-F1A12CBFE491}"/>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7E5BFBF9-A8CF-4A17-86AF-9CA19B8AD999}"/>
              </a:ext>
            </a:extLst>
          </p:cNvPr>
          <p:cNvSpPr>
            <a:spLocks noGrp="1"/>
          </p:cNvSpPr>
          <p:nvPr>
            <p:ph type="sldNum" sz="quarter" idx="12"/>
          </p:nvPr>
        </p:nvSpPr>
        <p:spPr/>
        <p:txBody>
          <a:bodyPr/>
          <a:lstStyle/>
          <a:p>
            <a:fld id="{CFB13D1D-BF2A-4550-9A91-1D141BAF5456}" type="slidenum">
              <a:rPr lang="en-US" smtClean="0"/>
              <a:t>21</a:t>
            </a:fld>
            <a:endParaRPr lang="en-US" dirty="0"/>
          </a:p>
        </p:txBody>
      </p:sp>
    </p:spTree>
    <p:extLst>
      <p:ext uri="{BB962C8B-B14F-4D97-AF65-F5344CB8AC3E}">
        <p14:creationId xmlns:p14="http://schemas.microsoft.com/office/powerpoint/2010/main" val="27649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F87A2-4BE1-4EF0-B5EB-DFAB1E79EE44}"/>
              </a:ext>
            </a:extLst>
          </p:cNvPr>
          <p:cNvSpPr>
            <a:spLocks noGrp="1"/>
          </p:cNvSpPr>
          <p:nvPr>
            <p:ph type="title"/>
          </p:nvPr>
        </p:nvSpPr>
        <p:spPr>
          <a:xfrm>
            <a:off x="762000" y="79337"/>
            <a:ext cx="10515600" cy="1325563"/>
          </a:xfrm>
        </p:spPr>
        <p:txBody>
          <a:bodyPr/>
          <a:lstStyle/>
          <a:p>
            <a:r>
              <a:rPr lang="en-US" dirty="0"/>
              <a:t>Analytical Model Basics</a:t>
            </a:r>
          </a:p>
        </p:txBody>
      </p:sp>
      <p:sp>
        <p:nvSpPr>
          <p:cNvPr id="3" name="Content Placeholder 2">
            <a:extLst>
              <a:ext uri="{FF2B5EF4-FFF2-40B4-BE49-F238E27FC236}">
                <a16:creationId xmlns:a16="http://schemas.microsoft.com/office/drawing/2014/main" id="{4CD12EC9-D668-449D-808A-5A67C6532143}"/>
              </a:ext>
            </a:extLst>
          </p:cNvPr>
          <p:cNvSpPr>
            <a:spLocks noGrp="1"/>
          </p:cNvSpPr>
          <p:nvPr>
            <p:ph sz="half" idx="1"/>
          </p:nvPr>
        </p:nvSpPr>
        <p:spPr>
          <a:xfrm>
            <a:off x="762000" y="1229282"/>
            <a:ext cx="5181600" cy="3471862"/>
          </a:xfrm>
          <a:solidFill>
            <a:schemeClr val="accent1"/>
          </a:solidFill>
          <a:ln>
            <a:solidFill>
              <a:schemeClr val="accent1"/>
            </a:solidFill>
          </a:ln>
        </p:spPr>
        <p:txBody>
          <a:bodyPr>
            <a:normAutofit fontScale="92500" lnSpcReduction="10000"/>
          </a:bodyPr>
          <a:lstStyle/>
          <a:p>
            <a:pPr marL="0" indent="0">
              <a:buNone/>
            </a:pPr>
            <a:r>
              <a:rPr lang="en-US" sz="3600" dirty="0">
                <a:solidFill>
                  <a:schemeClr val="bg1"/>
                </a:solidFill>
              </a:rPr>
              <a:t>The model is designed to identify:</a:t>
            </a:r>
          </a:p>
          <a:p>
            <a:pPr lvl="0"/>
            <a:r>
              <a:rPr lang="en-US" sz="3200" dirty="0">
                <a:solidFill>
                  <a:schemeClr val="bg1"/>
                </a:solidFill>
              </a:rPr>
              <a:t>Maximum range</a:t>
            </a:r>
          </a:p>
          <a:p>
            <a:pPr lvl="0"/>
            <a:r>
              <a:rPr lang="en-US" sz="3200" dirty="0">
                <a:solidFill>
                  <a:schemeClr val="bg1"/>
                </a:solidFill>
              </a:rPr>
              <a:t>Gross weight</a:t>
            </a:r>
          </a:p>
          <a:p>
            <a:pPr lvl="0"/>
            <a:r>
              <a:rPr lang="en-US" sz="3200" dirty="0">
                <a:solidFill>
                  <a:schemeClr val="bg1"/>
                </a:solidFill>
              </a:rPr>
              <a:t>Needed thrust</a:t>
            </a:r>
          </a:p>
          <a:p>
            <a:pPr lvl="0"/>
            <a:r>
              <a:rPr lang="en-US" sz="3200" dirty="0">
                <a:solidFill>
                  <a:schemeClr val="bg1"/>
                </a:solidFill>
              </a:rPr>
              <a:t>Needed power</a:t>
            </a:r>
          </a:p>
          <a:p>
            <a:r>
              <a:rPr lang="en-US" sz="3200" dirty="0">
                <a:solidFill>
                  <a:schemeClr val="bg1"/>
                </a:solidFill>
              </a:rPr>
              <a:t>Cost per vehicle</a:t>
            </a:r>
          </a:p>
        </p:txBody>
      </p:sp>
      <p:sp>
        <p:nvSpPr>
          <p:cNvPr id="5" name="Content Placeholder 4">
            <a:extLst>
              <a:ext uri="{FF2B5EF4-FFF2-40B4-BE49-F238E27FC236}">
                <a16:creationId xmlns:a16="http://schemas.microsoft.com/office/drawing/2014/main" id="{03D1CABE-1D39-4038-9436-4A0972837F61}"/>
              </a:ext>
            </a:extLst>
          </p:cNvPr>
          <p:cNvSpPr>
            <a:spLocks noGrp="1"/>
          </p:cNvSpPr>
          <p:nvPr>
            <p:ph sz="half" idx="2"/>
          </p:nvPr>
        </p:nvSpPr>
        <p:spPr>
          <a:xfrm>
            <a:off x="6248402" y="1229282"/>
            <a:ext cx="5181600" cy="3232150"/>
          </a:xfrm>
          <a:solidFill>
            <a:schemeClr val="accent1"/>
          </a:solidFill>
          <a:ln>
            <a:solidFill>
              <a:schemeClr val="accent1"/>
            </a:solidFill>
          </a:ln>
        </p:spPr>
        <p:txBody>
          <a:bodyPr vert="horz" lIns="91440" tIns="45720" rIns="91440" bIns="45720" rtlCol="0">
            <a:normAutofit fontScale="92500" lnSpcReduction="10000"/>
          </a:bodyPr>
          <a:lstStyle/>
          <a:p>
            <a:pPr marL="0" indent="0">
              <a:buNone/>
            </a:pPr>
            <a:r>
              <a:rPr lang="en-US" sz="3600" dirty="0">
                <a:solidFill>
                  <a:schemeClr val="bg1"/>
                </a:solidFill>
              </a:rPr>
              <a:t>The model is driven by:</a:t>
            </a:r>
          </a:p>
          <a:p>
            <a:r>
              <a:rPr lang="en-US" sz="3200" dirty="0">
                <a:solidFill>
                  <a:schemeClr val="bg1"/>
                </a:solidFill>
              </a:rPr>
              <a:t>Aircraft class (rotor-craft, eVTOL, USTOL)</a:t>
            </a:r>
          </a:p>
          <a:p>
            <a:r>
              <a:rPr lang="en-US" sz="3200" dirty="0">
                <a:solidFill>
                  <a:schemeClr val="bg1"/>
                </a:solidFill>
              </a:rPr>
              <a:t>Battery energy density </a:t>
            </a:r>
          </a:p>
          <a:p>
            <a:r>
              <a:rPr lang="en-US" sz="3200" dirty="0">
                <a:solidFill>
                  <a:schemeClr val="bg1"/>
                </a:solidFill>
              </a:rPr>
              <a:t>The battery energy stored in kilowatt hours </a:t>
            </a:r>
          </a:p>
          <a:p>
            <a:r>
              <a:rPr lang="en-US" sz="3200" dirty="0">
                <a:solidFill>
                  <a:schemeClr val="bg1"/>
                </a:solidFill>
              </a:rPr>
              <a:t>The number of occupants</a:t>
            </a:r>
          </a:p>
        </p:txBody>
      </p:sp>
      <p:sp>
        <p:nvSpPr>
          <p:cNvPr id="6" name="TextBox 5">
            <a:extLst>
              <a:ext uri="{FF2B5EF4-FFF2-40B4-BE49-F238E27FC236}">
                <a16:creationId xmlns:a16="http://schemas.microsoft.com/office/drawing/2014/main" id="{5B56D82F-EE85-409E-A73E-D02F424ACACE}"/>
              </a:ext>
            </a:extLst>
          </p:cNvPr>
          <p:cNvSpPr txBox="1"/>
          <p:nvPr/>
        </p:nvSpPr>
        <p:spPr>
          <a:xfrm>
            <a:off x="795337" y="4971355"/>
            <a:ext cx="10296525" cy="1384995"/>
          </a:xfrm>
          <a:prstGeom prst="rect">
            <a:avLst/>
          </a:prstGeom>
          <a:noFill/>
        </p:spPr>
        <p:txBody>
          <a:bodyPr wrap="square" rtlCol="0">
            <a:spAutoFit/>
          </a:bodyPr>
          <a:lstStyle/>
          <a:p>
            <a:r>
              <a:rPr lang="en-US" sz="2800" dirty="0"/>
              <a:t>The model is based on Breguet’s Range Equation modified for electric vehicles.  Others have done similar (Mark Hepperle, and Rob McDonald and Brian German).</a:t>
            </a:r>
          </a:p>
        </p:txBody>
      </p:sp>
      <p:sp>
        <p:nvSpPr>
          <p:cNvPr id="7" name="Footer Placeholder 6">
            <a:extLst>
              <a:ext uri="{FF2B5EF4-FFF2-40B4-BE49-F238E27FC236}">
                <a16:creationId xmlns:a16="http://schemas.microsoft.com/office/drawing/2014/main" id="{0C65C73A-D2BC-4814-ACCB-F8FB54539AB6}"/>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BD95A7E0-0F50-4BD1-85D6-3C3E43394E02}"/>
              </a:ext>
            </a:extLst>
          </p:cNvPr>
          <p:cNvSpPr>
            <a:spLocks noGrp="1"/>
          </p:cNvSpPr>
          <p:nvPr>
            <p:ph type="sldNum" sz="quarter" idx="12"/>
          </p:nvPr>
        </p:nvSpPr>
        <p:spPr/>
        <p:txBody>
          <a:bodyPr/>
          <a:lstStyle/>
          <a:p>
            <a:fld id="{CFB13D1D-BF2A-4550-9A91-1D141BAF5456}" type="slidenum">
              <a:rPr lang="en-US" smtClean="0"/>
              <a:t>22</a:t>
            </a:fld>
            <a:endParaRPr lang="en-US" dirty="0"/>
          </a:p>
        </p:txBody>
      </p:sp>
    </p:spTree>
    <p:extLst>
      <p:ext uri="{BB962C8B-B14F-4D97-AF65-F5344CB8AC3E}">
        <p14:creationId xmlns:p14="http://schemas.microsoft.com/office/powerpoint/2010/main" val="5092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D43C-575C-45ED-92C4-6FB80B111872}"/>
              </a:ext>
            </a:extLst>
          </p:cNvPr>
          <p:cNvSpPr>
            <a:spLocks noGrp="1"/>
          </p:cNvSpPr>
          <p:nvPr>
            <p:ph type="title"/>
          </p:nvPr>
        </p:nvSpPr>
        <p:spPr>
          <a:xfrm>
            <a:off x="838200" y="271462"/>
            <a:ext cx="10515600" cy="1325563"/>
          </a:xfrm>
        </p:spPr>
        <p:txBody>
          <a:bodyPr/>
          <a:lstStyle/>
          <a:p>
            <a:r>
              <a:rPr lang="en-US" dirty="0"/>
              <a:t>Batteries characterized by energy density (ρ</a:t>
            </a:r>
            <a:r>
              <a:rPr lang="en-US" baseline="-25000" dirty="0"/>
              <a:t>b</a:t>
            </a:r>
            <a:r>
              <a:rPr lang="en-US" dirty="0"/>
              <a:t>) and energy capacity (Ec) </a:t>
            </a:r>
          </a:p>
        </p:txBody>
      </p:sp>
      <p:sp>
        <p:nvSpPr>
          <p:cNvPr id="3" name="Content Placeholder 2">
            <a:extLst>
              <a:ext uri="{FF2B5EF4-FFF2-40B4-BE49-F238E27FC236}">
                <a16:creationId xmlns:a16="http://schemas.microsoft.com/office/drawing/2014/main" id="{DE642889-3BAC-4A4D-BACE-1FF53B2C4357}"/>
              </a:ext>
            </a:extLst>
          </p:cNvPr>
          <p:cNvSpPr>
            <a:spLocks noGrp="1"/>
          </p:cNvSpPr>
          <p:nvPr>
            <p:ph idx="1"/>
          </p:nvPr>
        </p:nvSpPr>
        <p:spPr>
          <a:xfrm>
            <a:off x="838200" y="1597025"/>
            <a:ext cx="10515600" cy="4667250"/>
          </a:xfrm>
        </p:spPr>
        <p:txBody>
          <a:bodyPr>
            <a:noAutofit/>
          </a:bodyPr>
          <a:lstStyle/>
          <a:p>
            <a:pPr marL="0" lvl="0" indent="0">
              <a:buNone/>
            </a:pPr>
            <a:r>
              <a:rPr lang="en-US" sz="3200" dirty="0"/>
              <a:t>Three levels of deliverable energy density are considered: </a:t>
            </a:r>
          </a:p>
          <a:p>
            <a:pPr marL="514350" lvl="0" indent="-285750"/>
            <a:r>
              <a:rPr lang="en-US" sz="3200" dirty="0"/>
              <a:t>Current Reality - 150 wh/kg  		(C)</a:t>
            </a:r>
          </a:p>
          <a:p>
            <a:pPr marL="514350" lvl="0" indent="-285750"/>
            <a:r>
              <a:rPr lang="en-US" sz="3200" dirty="0"/>
              <a:t>Near Future - 300 wh/kg   		(NF)</a:t>
            </a:r>
          </a:p>
          <a:p>
            <a:pPr marL="514350" lvl="0" indent="-285750"/>
            <a:r>
              <a:rPr lang="en-US" sz="3200" dirty="0"/>
              <a:t>Far future possibility - 450 wh/kg 	(FF)</a:t>
            </a:r>
          </a:p>
          <a:p>
            <a:pPr marL="0" indent="0">
              <a:buNone/>
            </a:pPr>
            <a:endParaRPr lang="en-US" sz="3200" dirty="0"/>
          </a:p>
          <a:p>
            <a:pPr marL="0" indent="0">
              <a:buNone/>
            </a:pPr>
            <a:r>
              <a:rPr lang="en-US" sz="3200" dirty="0"/>
              <a:t>Energy Capacity (Ec) = Battery Weight (Wb) * Energy Density (ρb) * Percent Deliverable.</a:t>
            </a:r>
          </a:p>
          <a:p>
            <a:pPr marL="0" indent="0">
              <a:buNone/>
            </a:pPr>
            <a:endParaRPr lang="en-US" sz="1600" dirty="0"/>
          </a:p>
          <a:p>
            <a:pPr marL="0" lvl="0" indent="0">
              <a:buNone/>
            </a:pPr>
            <a:r>
              <a:rPr lang="en-US" sz="3200" dirty="0">
                <a:solidFill>
                  <a:srgbClr val="FF0000"/>
                </a:solidFill>
              </a:rPr>
              <a:t>Note: hybrids not included in this study</a:t>
            </a:r>
          </a:p>
        </p:txBody>
      </p:sp>
      <p:sp>
        <p:nvSpPr>
          <p:cNvPr id="4" name="Rectangle 3">
            <a:extLst>
              <a:ext uri="{FF2B5EF4-FFF2-40B4-BE49-F238E27FC236}">
                <a16:creationId xmlns:a16="http://schemas.microsoft.com/office/drawing/2014/main" id="{5C074989-8467-4D74-9EBA-69B7303A80FF}"/>
              </a:ext>
            </a:extLst>
          </p:cNvPr>
          <p:cNvSpPr/>
          <p:nvPr/>
        </p:nvSpPr>
        <p:spPr>
          <a:xfrm>
            <a:off x="1016984" y="2061528"/>
            <a:ext cx="7137097" cy="17221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59C322D3-10FC-43A2-AF8B-6771A956D19B}"/>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769CAA3C-4675-457F-A368-B2E318000469}"/>
              </a:ext>
            </a:extLst>
          </p:cNvPr>
          <p:cNvSpPr>
            <a:spLocks noGrp="1"/>
          </p:cNvSpPr>
          <p:nvPr>
            <p:ph type="sldNum" sz="quarter" idx="12"/>
          </p:nvPr>
        </p:nvSpPr>
        <p:spPr/>
        <p:txBody>
          <a:bodyPr/>
          <a:lstStyle/>
          <a:p>
            <a:fld id="{CFB13D1D-BF2A-4550-9A91-1D141BAF5456}" type="slidenum">
              <a:rPr lang="en-US" smtClean="0"/>
              <a:t>23</a:t>
            </a:fld>
            <a:endParaRPr lang="en-US" dirty="0"/>
          </a:p>
        </p:txBody>
      </p:sp>
    </p:spTree>
    <p:extLst>
      <p:ext uri="{BB962C8B-B14F-4D97-AF65-F5344CB8AC3E}">
        <p14:creationId xmlns:p14="http://schemas.microsoft.com/office/powerpoint/2010/main" val="3244616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4965-45AD-46CD-BBC1-05A50BF55950}"/>
              </a:ext>
            </a:extLst>
          </p:cNvPr>
          <p:cNvSpPr>
            <a:spLocks noGrp="1"/>
          </p:cNvSpPr>
          <p:nvPr>
            <p:ph type="title"/>
          </p:nvPr>
        </p:nvSpPr>
        <p:spPr>
          <a:xfrm>
            <a:off x="464974" y="175218"/>
            <a:ext cx="10515600" cy="1325563"/>
          </a:xfrm>
        </p:spPr>
        <p:txBody>
          <a:bodyPr/>
          <a:lstStyle/>
          <a:p>
            <a:r>
              <a:rPr lang="en-US" dirty="0"/>
              <a:t>Model is based on weight fractions</a:t>
            </a:r>
          </a:p>
        </p:txBody>
      </p:sp>
      <p:sp>
        <p:nvSpPr>
          <p:cNvPr id="3" name="Content Placeholder 2">
            <a:extLst>
              <a:ext uri="{FF2B5EF4-FFF2-40B4-BE49-F238E27FC236}">
                <a16:creationId xmlns:a16="http://schemas.microsoft.com/office/drawing/2014/main" id="{5D1D61CD-EDEF-4A28-B28D-793E1DCA0101}"/>
              </a:ext>
            </a:extLst>
          </p:cNvPr>
          <p:cNvSpPr>
            <a:spLocks noGrp="1"/>
          </p:cNvSpPr>
          <p:nvPr>
            <p:ph idx="1"/>
          </p:nvPr>
        </p:nvSpPr>
        <p:spPr>
          <a:xfrm>
            <a:off x="4038595" y="2964566"/>
            <a:ext cx="10515600" cy="5030787"/>
          </a:xfrm>
        </p:spPr>
        <p:txBody>
          <a:bodyPr>
            <a:normAutofit/>
          </a:bodyPr>
          <a:lstStyle/>
          <a:p>
            <a:endParaRPr lang="en-US" dirty="0"/>
          </a:p>
          <a:p>
            <a:endParaRPr lang="en-US" dirty="0"/>
          </a:p>
          <a:p>
            <a:endParaRPr lang="en-US"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D772E792-468E-48A8-891B-54F672A17B8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FBC0A639-C22D-469F-A28F-1203CAB4FAEC}"/>
              </a:ext>
            </a:extLst>
          </p:cNvPr>
          <p:cNvSpPr>
            <a:spLocks noGrp="1"/>
          </p:cNvSpPr>
          <p:nvPr>
            <p:ph type="sldNum" sz="quarter" idx="12"/>
          </p:nvPr>
        </p:nvSpPr>
        <p:spPr/>
        <p:txBody>
          <a:bodyPr/>
          <a:lstStyle/>
          <a:p>
            <a:fld id="{CFB13D1D-BF2A-4550-9A91-1D141BAF5456}" type="slidenum">
              <a:rPr lang="en-US" smtClean="0"/>
              <a:t>24</a:t>
            </a:fld>
            <a:endParaRPr lang="en-US" dirty="0"/>
          </a:p>
        </p:txBody>
      </p:sp>
      <p:grpSp>
        <p:nvGrpSpPr>
          <p:cNvPr id="10" name="Group 9">
            <a:extLst>
              <a:ext uri="{FF2B5EF4-FFF2-40B4-BE49-F238E27FC236}">
                <a16:creationId xmlns:a16="http://schemas.microsoft.com/office/drawing/2014/main" id="{C46570D0-8356-46E9-803E-43919016F250}"/>
              </a:ext>
            </a:extLst>
          </p:cNvPr>
          <p:cNvGrpSpPr/>
          <p:nvPr/>
        </p:nvGrpSpPr>
        <p:grpSpPr>
          <a:xfrm>
            <a:off x="347537" y="1510142"/>
            <a:ext cx="2743199" cy="966489"/>
            <a:chOff x="273795" y="772723"/>
            <a:chExt cx="2743199" cy="966489"/>
          </a:xfrm>
        </p:grpSpPr>
        <p:sp>
          <p:nvSpPr>
            <p:cNvPr id="8" name="Rectangle: Rounded Corners 7">
              <a:extLst>
                <a:ext uri="{FF2B5EF4-FFF2-40B4-BE49-F238E27FC236}">
                  <a16:creationId xmlns:a16="http://schemas.microsoft.com/office/drawing/2014/main" id="{94C429A5-B0A7-4A01-BF5C-0348A672D07E}"/>
                </a:ext>
              </a:extLst>
            </p:cNvPr>
            <p:cNvSpPr/>
            <p:nvPr/>
          </p:nvSpPr>
          <p:spPr>
            <a:xfrm>
              <a:off x="273795" y="772723"/>
              <a:ext cx="2743199" cy="966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F19F247-B6DF-44C5-9F60-687BE4B7BB71}"/>
                </a:ext>
              </a:extLst>
            </p:cNvPr>
            <p:cNvSpPr txBox="1"/>
            <p:nvPr/>
          </p:nvSpPr>
          <p:spPr>
            <a:xfrm>
              <a:off x="391232" y="840470"/>
              <a:ext cx="2508327" cy="830997"/>
            </a:xfrm>
            <a:prstGeom prst="rect">
              <a:avLst/>
            </a:prstGeom>
            <a:noFill/>
          </p:spPr>
          <p:txBody>
            <a:bodyPr wrap="square" rtlCol="0">
              <a:spAutoFit/>
            </a:bodyPr>
            <a:lstStyle/>
            <a:p>
              <a:pPr algn="ctr"/>
              <a:r>
                <a:rPr lang="en-US" sz="2400" b="1" dirty="0">
                  <a:solidFill>
                    <a:schemeClr val="bg1"/>
                  </a:solidFill>
                </a:rPr>
                <a:t>Airframe Weight Fraction</a:t>
              </a:r>
            </a:p>
          </p:txBody>
        </p:sp>
      </p:grpSp>
      <p:sp>
        <p:nvSpPr>
          <p:cNvPr id="11" name="TextBox 10">
            <a:extLst>
              <a:ext uri="{FF2B5EF4-FFF2-40B4-BE49-F238E27FC236}">
                <a16:creationId xmlns:a16="http://schemas.microsoft.com/office/drawing/2014/main" id="{7371FC25-15F0-46F2-B3E8-168969370931}"/>
              </a:ext>
            </a:extLst>
          </p:cNvPr>
          <p:cNvSpPr txBox="1"/>
          <p:nvPr/>
        </p:nvSpPr>
        <p:spPr>
          <a:xfrm>
            <a:off x="3090736" y="1578427"/>
            <a:ext cx="442451" cy="769441"/>
          </a:xfrm>
          <a:prstGeom prst="rect">
            <a:avLst/>
          </a:prstGeom>
          <a:noFill/>
        </p:spPr>
        <p:txBody>
          <a:bodyPr wrap="square" rtlCol="0">
            <a:spAutoFit/>
          </a:bodyPr>
          <a:lstStyle/>
          <a:p>
            <a:r>
              <a:rPr lang="en-US" sz="4400" b="1" dirty="0"/>
              <a:t>+</a:t>
            </a:r>
          </a:p>
        </p:txBody>
      </p:sp>
      <p:grpSp>
        <p:nvGrpSpPr>
          <p:cNvPr id="12" name="Group 11">
            <a:extLst>
              <a:ext uri="{FF2B5EF4-FFF2-40B4-BE49-F238E27FC236}">
                <a16:creationId xmlns:a16="http://schemas.microsoft.com/office/drawing/2014/main" id="{2F50637C-5000-47D4-BF8B-0E81704F8758}"/>
              </a:ext>
            </a:extLst>
          </p:cNvPr>
          <p:cNvGrpSpPr/>
          <p:nvPr/>
        </p:nvGrpSpPr>
        <p:grpSpPr>
          <a:xfrm>
            <a:off x="3581399" y="1479902"/>
            <a:ext cx="2743199" cy="966489"/>
            <a:chOff x="273795" y="772723"/>
            <a:chExt cx="2743199" cy="966489"/>
          </a:xfrm>
        </p:grpSpPr>
        <p:sp>
          <p:nvSpPr>
            <p:cNvPr id="13" name="Rectangle: Rounded Corners 12">
              <a:extLst>
                <a:ext uri="{FF2B5EF4-FFF2-40B4-BE49-F238E27FC236}">
                  <a16:creationId xmlns:a16="http://schemas.microsoft.com/office/drawing/2014/main" id="{AAB62AB1-2501-4F9E-8F43-B4436DAA5E24}"/>
                </a:ext>
              </a:extLst>
            </p:cNvPr>
            <p:cNvSpPr/>
            <p:nvPr/>
          </p:nvSpPr>
          <p:spPr>
            <a:xfrm>
              <a:off x="273795" y="772723"/>
              <a:ext cx="2743199" cy="966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A12C205-EA2A-43EE-93F4-EB956509FEB0}"/>
                </a:ext>
              </a:extLst>
            </p:cNvPr>
            <p:cNvSpPr txBox="1"/>
            <p:nvPr/>
          </p:nvSpPr>
          <p:spPr>
            <a:xfrm>
              <a:off x="391232" y="840470"/>
              <a:ext cx="2508327" cy="830997"/>
            </a:xfrm>
            <a:prstGeom prst="rect">
              <a:avLst/>
            </a:prstGeom>
            <a:noFill/>
          </p:spPr>
          <p:txBody>
            <a:bodyPr wrap="square" rtlCol="0">
              <a:spAutoFit/>
            </a:bodyPr>
            <a:lstStyle/>
            <a:p>
              <a:pPr algn="ctr"/>
              <a:r>
                <a:rPr lang="en-US" sz="2400" b="1" dirty="0">
                  <a:solidFill>
                    <a:schemeClr val="bg1"/>
                  </a:solidFill>
                </a:rPr>
                <a:t>Passenger Weight Fraction</a:t>
              </a:r>
            </a:p>
          </p:txBody>
        </p:sp>
      </p:grpSp>
      <p:grpSp>
        <p:nvGrpSpPr>
          <p:cNvPr id="15" name="Group 14">
            <a:extLst>
              <a:ext uri="{FF2B5EF4-FFF2-40B4-BE49-F238E27FC236}">
                <a16:creationId xmlns:a16="http://schemas.microsoft.com/office/drawing/2014/main" id="{7D6DF0D3-1445-4C41-808B-7C1EC5134CD4}"/>
              </a:ext>
            </a:extLst>
          </p:cNvPr>
          <p:cNvGrpSpPr/>
          <p:nvPr/>
        </p:nvGrpSpPr>
        <p:grpSpPr>
          <a:xfrm>
            <a:off x="6815261" y="1479901"/>
            <a:ext cx="2743199" cy="966489"/>
            <a:chOff x="273795" y="772723"/>
            <a:chExt cx="2743199" cy="966489"/>
          </a:xfrm>
        </p:grpSpPr>
        <p:sp>
          <p:nvSpPr>
            <p:cNvPr id="16" name="Rectangle: Rounded Corners 15">
              <a:extLst>
                <a:ext uri="{FF2B5EF4-FFF2-40B4-BE49-F238E27FC236}">
                  <a16:creationId xmlns:a16="http://schemas.microsoft.com/office/drawing/2014/main" id="{9A352B95-1A6C-4B55-826E-626C6BF267E0}"/>
                </a:ext>
              </a:extLst>
            </p:cNvPr>
            <p:cNvSpPr/>
            <p:nvPr/>
          </p:nvSpPr>
          <p:spPr>
            <a:xfrm>
              <a:off x="273795" y="772723"/>
              <a:ext cx="2743199" cy="966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9D16FBC-FE37-4F2D-838D-C01F037CD56E}"/>
                </a:ext>
              </a:extLst>
            </p:cNvPr>
            <p:cNvSpPr txBox="1"/>
            <p:nvPr/>
          </p:nvSpPr>
          <p:spPr>
            <a:xfrm>
              <a:off x="391232" y="840470"/>
              <a:ext cx="2508327" cy="830997"/>
            </a:xfrm>
            <a:prstGeom prst="rect">
              <a:avLst/>
            </a:prstGeom>
            <a:noFill/>
          </p:spPr>
          <p:txBody>
            <a:bodyPr wrap="square" rtlCol="0">
              <a:spAutoFit/>
            </a:bodyPr>
            <a:lstStyle/>
            <a:p>
              <a:pPr algn="ctr"/>
              <a:r>
                <a:rPr lang="en-US" sz="2400" b="1" dirty="0">
                  <a:solidFill>
                    <a:schemeClr val="bg1"/>
                  </a:solidFill>
                </a:rPr>
                <a:t>Battery Weight Fraction</a:t>
              </a:r>
            </a:p>
          </p:txBody>
        </p:sp>
      </p:grpSp>
      <p:sp>
        <p:nvSpPr>
          <p:cNvPr id="18" name="TextBox 17">
            <a:extLst>
              <a:ext uri="{FF2B5EF4-FFF2-40B4-BE49-F238E27FC236}">
                <a16:creationId xmlns:a16="http://schemas.microsoft.com/office/drawing/2014/main" id="{1AB06988-4F18-4C27-980E-76338B13B2AD}"/>
              </a:ext>
            </a:extLst>
          </p:cNvPr>
          <p:cNvSpPr txBox="1"/>
          <p:nvPr/>
        </p:nvSpPr>
        <p:spPr>
          <a:xfrm>
            <a:off x="6359163" y="1570175"/>
            <a:ext cx="442451" cy="769441"/>
          </a:xfrm>
          <a:prstGeom prst="rect">
            <a:avLst/>
          </a:prstGeom>
          <a:noFill/>
        </p:spPr>
        <p:txBody>
          <a:bodyPr wrap="square" rtlCol="0">
            <a:spAutoFit/>
          </a:bodyPr>
          <a:lstStyle/>
          <a:p>
            <a:r>
              <a:rPr lang="en-US" sz="4400" b="1" dirty="0"/>
              <a:t>+</a:t>
            </a:r>
          </a:p>
        </p:txBody>
      </p:sp>
      <p:sp>
        <p:nvSpPr>
          <p:cNvPr id="19" name="TextBox 18">
            <a:extLst>
              <a:ext uri="{FF2B5EF4-FFF2-40B4-BE49-F238E27FC236}">
                <a16:creationId xmlns:a16="http://schemas.microsoft.com/office/drawing/2014/main" id="{0552A433-1EE3-4F38-9B7C-D9B4B786D927}"/>
              </a:ext>
            </a:extLst>
          </p:cNvPr>
          <p:cNvSpPr txBox="1"/>
          <p:nvPr/>
        </p:nvSpPr>
        <p:spPr>
          <a:xfrm>
            <a:off x="9673163" y="1569375"/>
            <a:ext cx="2053863" cy="769441"/>
          </a:xfrm>
          <a:prstGeom prst="rect">
            <a:avLst/>
          </a:prstGeom>
          <a:noFill/>
        </p:spPr>
        <p:txBody>
          <a:bodyPr wrap="square" rtlCol="0">
            <a:spAutoFit/>
          </a:bodyPr>
          <a:lstStyle/>
          <a:p>
            <a:r>
              <a:rPr lang="en-US" sz="4400" b="1" dirty="0"/>
              <a:t>= 1.0</a:t>
            </a:r>
          </a:p>
        </p:txBody>
      </p:sp>
      <p:grpSp>
        <p:nvGrpSpPr>
          <p:cNvPr id="21" name="Group 20">
            <a:extLst>
              <a:ext uri="{FF2B5EF4-FFF2-40B4-BE49-F238E27FC236}">
                <a16:creationId xmlns:a16="http://schemas.microsoft.com/office/drawing/2014/main" id="{D0466F59-3B5B-4564-B4A5-88FC186E75DD}"/>
              </a:ext>
            </a:extLst>
          </p:cNvPr>
          <p:cNvGrpSpPr/>
          <p:nvPr/>
        </p:nvGrpSpPr>
        <p:grpSpPr>
          <a:xfrm>
            <a:off x="277462" y="3077148"/>
            <a:ext cx="3029321" cy="1208888"/>
            <a:chOff x="273795" y="757520"/>
            <a:chExt cx="2743199" cy="981692"/>
          </a:xfrm>
        </p:grpSpPr>
        <p:sp>
          <p:nvSpPr>
            <p:cNvPr id="22" name="Rectangle: Rounded Corners 21">
              <a:extLst>
                <a:ext uri="{FF2B5EF4-FFF2-40B4-BE49-F238E27FC236}">
                  <a16:creationId xmlns:a16="http://schemas.microsoft.com/office/drawing/2014/main" id="{398E3CBD-0BEC-4EC0-A544-9A1B325B8594}"/>
                </a:ext>
              </a:extLst>
            </p:cNvPr>
            <p:cNvSpPr/>
            <p:nvPr/>
          </p:nvSpPr>
          <p:spPr>
            <a:xfrm>
              <a:off x="273795" y="772723"/>
              <a:ext cx="2743199" cy="966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95A161B-8424-48A3-A9EF-70D13EF12437}"/>
                </a:ext>
              </a:extLst>
            </p:cNvPr>
            <p:cNvSpPr txBox="1"/>
            <p:nvPr/>
          </p:nvSpPr>
          <p:spPr>
            <a:xfrm>
              <a:off x="508667" y="757520"/>
              <a:ext cx="2508327" cy="974742"/>
            </a:xfrm>
            <a:prstGeom prst="rect">
              <a:avLst/>
            </a:prstGeom>
            <a:noFill/>
          </p:spPr>
          <p:txBody>
            <a:bodyPr wrap="square" rtlCol="0">
              <a:spAutoFit/>
            </a:bodyPr>
            <a:lstStyle/>
            <a:p>
              <a:r>
                <a:rPr lang="en-US" sz="2400" dirty="0">
                  <a:solidFill>
                    <a:schemeClr val="bg1"/>
                  </a:solidFill>
                </a:rPr>
                <a:t>Airframe + motors and controllers = 55%</a:t>
              </a:r>
            </a:p>
          </p:txBody>
        </p:sp>
      </p:grpSp>
      <p:grpSp>
        <p:nvGrpSpPr>
          <p:cNvPr id="24" name="Group 23">
            <a:extLst>
              <a:ext uri="{FF2B5EF4-FFF2-40B4-BE49-F238E27FC236}">
                <a16:creationId xmlns:a16="http://schemas.microsoft.com/office/drawing/2014/main" id="{D0F6994B-AF56-4748-AF6E-52BB55B9E61A}"/>
              </a:ext>
            </a:extLst>
          </p:cNvPr>
          <p:cNvGrpSpPr/>
          <p:nvPr/>
        </p:nvGrpSpPr>
        <p:grpSpPr>
          <a:xfrm>
            <a:off x="3575674" y="3139437"/>
            <a:ext cx="3029321" cy="2381463"/>
            <a:chOff x="273795" y="772723"/>
            <a:chExt cx="2743199" cy="3737931"/>
          </a:xfrm>
        </p:grpSpPr>
        <p:sp>
          <p:nvSpPr>
            <p:cNvPr id="25" name="Rectangle: Rounded Corners 24">
              <a:extLst>
                <a:ext uri="{FF2B5EF4-FFF2-40B4-BE49-F238E27FC236}">
                  <a16:creationId xmlns:a16="http://schemas.microsoft.com/office/drawing/2014/main" id="{67E940CD-71BB-478C-A2B4-9829A7D1459A}"/>
                </a:ext>
              </a:extLst>
            </p:cNvPr>
            <p:cNvSpPr/>
            <p:nvPr/>
          </p:nvSpPr>
          <p:spPr>
            <a:xfrm>
              <a:off x="273795" y="772723"/>
              <a:ext cx="2743199" cy="3737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FD832CF-EB08-418E-8CAE-9234A493949F}"/>
                </a:ext>
              </a:extLst>
            </p:cNvPr>
            <p:cNvSpPr txBox="1"/>
            <p:nvPr/>
          </p:nvSpPr>
          <p:spPr>
            <a:xfrm>
              <a:off x="391232" y="840470"/>
              <a:ext cx="2508327" cy="3163952"/>
            </a:xfrm>
            <a:prstGeom prst="rect">
              <a:avLst/>
            </a:prstGeom>
            <a:noFill/>
          </p:spPr>
          <p:txBody>
            <a:bodyPr wrap="square" rtlCol="0">
              <a:spAutoFit/>
            </a:bodyPr>
            <a:lstStyle/>
            <a:p>
              <a:pPr marL="114300" indent="-114300">
                <a:buFont typeface="Arial" panose="020B0604020202020204" pitchFamily="34" charset="0"/>
                <a:buChar char="•"/>
              </a:pPr>
              <a:r>
                <a:rPr lang="en-US" sz="2400" dirty="0">
                  <a:solidFill>
                    <a:schemeClr val="bg1"/>
                  </a:solidFill>
                </a:rPr>
                <a:t>Based on passenger and luggage weight 100/220 (kg/lb) </a:t>
              </a:r>
            </a:p>
            <a:p>
              <a:pPr marL="114300" indent="-114300">
                <a:buFont typeface="Arial" panose="020B0604020202020204" pitchFamily="34" charset="0"/>
                <a:buChar char="•"/>
              </a:pPr>
              <a:r>
                <a:rPr lang="en-US" sz="2400" dirty="0">
                  <a:solidFill>
                    <a:schemeClr val="bg1"/>
                  </a:solidFill>
                </a:rPr>
                <a:t> “passenger” = any occupant of the aircraft</a:t>
              </a:r>
            </a:p>
          </p:txBody>
        </p:sp>
      </p:grpSp>
      <p:grpSp>
        <p:nvGrpSpPr>
          <p:cNvPr id="27" name="Group 26">
            <a:extLst>
              <a:ext uri="{FF2B5EF4-FFF2-40B4-BE49-F238E27FC236}">
                <a16:creationId xmlns:a16="http://schemas.microsoft.com/office/drawing/2014/main" id="{81AA7EDA-A2DC-4C45-A579-81FDEE1E75C9}"/>
              </a:ext>
            </a:extLst>
          </p:cNvPr>
          <p:cNvGrpSpPr/>
          <p:nvPr/>
        </p:nvGrpSpPr>
        <p:grpSpPr>
          <a:xfrm>
            <a:off x="6889874" y="3182036"/>
            <a:ext cx="5024664" cy="2715255"/>
            <a:chOff x="273795" y="772723"/>
            <a:chExt cx="2743199" cy="4892410"/>
          </a:xfrm>
        </p:grpSpPr>
        <p:sp>
          <p:nvSpPr>
            <p:cNvPr id="28" name="Rectangle: Rounded Corners 27">
              <a:extLst>
                <a:ext uri="{FF2B5EF4-FFF2-40B4-BE49-F238E27FC236}">
                  <a16:creationId xmlns:a16="http://schemas.microsoft.com/office/drawing/2014/main" id="{B39501D5-E494-4D73-BA61-823B35A67489}"/>
                </a:ext>
              </a:extLst>
            </p:cNvPr>
            <p:cNvSpPr/>
            <p:nvPr/>
          </p:nvSpPr>
          <p:spPr>
            <a:xfrm>
              <a:off x="273795" y="772723"/>
              <a:ext cx="2743199" cy="4824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BF71E1E-229A-44CF-8BD7-E68CEE929EDE}"/>
                </a:ext>
              </a:extLst>
            </p:cNvPr>
            <p:cNvSpPr txBox="1"/>
            <p:nvPr/>
          </p:nvSpPr>
          <p:spPr>
            <a:xfrm>
              <a:off x="391232" y="840470"/>
              <a:ext cx="2508327" cy="4824663"/>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bg1"/>
                  </a:solidFill>
                </a:rPr>
                <a:t>Taxi and take-off (for USTOL)</a:t>
              </a:r>
            </a:p>
            <a:p>
              <a:pPr marL="171450" indent="-171450">
                <a:buFont typeface="Arial" panose="020B0604020202020204" pitchFamily="34" charset="0"/>
                <a:buChar char="•"/>
              </a:pPr>
              <a:r>
                <a:rPr lang="en-US" sz="2400" dirty="0">
                  <a:solidFill>
                    <a:schemeClr val="bg1"/>
                  </a:solidFill>
                </a:rPr>
                <a:t>Hover during take-off and landing (for eVTOL and rotor-craft)</a:t>
              </a:r>
            </a:p>
            <a:p>
              <a:pPr marL="171450" indent="-171450">
                <a:buFont typeface="Arial" panose="020B0604020202020204" pitchFamily="34" charset="0"/>
                <a:buChar char="•"/>
              </a:pPr>
              <a:r>
                <a:rPr lang="en-US" sz="2400" dirty="0">
                  <a:solidFill>
                    <a:schemeClr val="bg1"/>
                  </a:solidFill>
                </a:rPr>
                <a:t>Climb</a:t>
              </a:r>
            </a:p>
            <a:p>
              <a:pPr marL="171450" indent="-171450">
                <a:buFont typeface="Arial" panose="020B0604020202020204" pitchFamily="34" charset="0"/>
                <a:buChar char="•"/>
              </a:pPr>
              <a:r>
                <a:rPr lang="en-US" sz="2400" dirty="0">
                  <a:solidFill>
                    <a:schemeClr val="bg1"/>
                  </a:solidFill>
                </a:rPr>
                <a:t>Cruise</a:t>
              </a:r>
            </a:p>
            <a:p>
              <a:pPr marL="171450" indent="-171450">
                <a:buFont typeface="Arial" panose="020B0604020202020204" pitchFamily="34" charset="0"/>
                <a:buChar char="•"/>
              </a:pPr>
              <a:r>
                <a:rPr lang="en-US" sz="2400" dirty="0">
                  <a:solidFill>
                    <a:schemeClr val="bg1"/>
                  </a:solidFill>
                </a:rPr>
                <a:t>Descent</a:t>
              </a:r>
            </a:p>
            <a:p>
              <a:pPr marL="171450" indent="-171450">
                <a:buFont typeface="Arial" panose="020B0604020202020204" pitchFamily="34" charset="0"/>
                <a:buChar char="•"/>
              </a:pPr>
              <a:r>
                <a:rPr lang="en-US" sz="2400" b="1" dirty="0">
                  <a:solidFill>
                    <a:schemeClr val="bg1"/>
                  </a:solidFill>
                </a:rPr>
                <a:t>Reserve</a:t>
              </a:r>
              <a:endParaRPr lang="en-US" sz="2400" dirty="0">
                <a:solidFill>
                  <a:schemeClr val="bg1"/>
                </a:solidFill>
              </a:endParaRPr>
            </a:p>
          </p:txBody>
        </p:sp>
      </p:grpSp>
      <p:sp>
        <p:nvSpPr>
          <p:cNvPr id="20" name="Arrow: Right 19">
            <a:extLst>
              <a:ext uri="{FF2B5EF4-FFF2-40B4-BE49-F238E27FC236}">
                <a16:creationId xmlns:a16="http://schemas.microsoft.com/office/drawing/2014/main" id="{067B2F90-AE73-4252-B748-CDCD3DD08A9D}"/>
              </a:ext>
            </a:extLst>
          </p:cNvPr>
          <p:cNvSpPr/>
          <p:nvPr/>
        </p:nvSpPr>
        <p:spPr>
          <a:xfrm rot="5400000">
            <a:off x="1323351" y="2508196"/>
            <a:ext cx="79156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D8D2A264-84B9-422F-B584-6FF9012F3783}"/>
              </a:ext>
            </a:extLst>
          </p:cNvPr>
          <p:cNvSpPr/>
          <p:nvPr/>
        </p:nvSpPr>
        <p:spPr>
          <a:xfrm rot="5400000">
            <a:off x="4483418" y="2513015"/>
            <a:ext cx="815146"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56478F3C-108A-40A4-8942-C8B5D564F6C7}"/>
              </a:ext>
            </a:extLst>
          </p:cNvPr>
          <p:cNvSpPr/>
          <p:nvPr/>
        </p:nvSpPr>
        <p:spPr>
          <a:xfrm rot="5400000">
            <a:off x="7882882" y="2544517"/>
            <a:ext cx="83099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9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A41166-4482-4418-ADBB-53465D9EEA2F}"/>
              </a:ext>
            </a:extLst>
          </p:cNvPr>
          <p:cNvSpPr>
            <a:spLocks noGrp="1"/>
          </p:cNvSpPr>
          <p:nvPr>
            <p:ph type="title"/>
          </p:nvPr>
        </p:nvSpPr>
        <p:spPr>
          <a:xfrm>
            <a:off x="804862" y="106045"/>
            <a:ext cx="10515600" cy="1325563"/>
          </a:xfrm>
        </p:spPr>
        <p:txBody>
          <a:bodyPr/>
          <a:lstStyle/>
          <a:p>
            <a:r>
              <a:rPr lang="en-US" dirty="0"/>
              <a:t>Assumptions</a:t>
            </a:r>
          </a:p>
        </p:txBody>
      </p:sp>
      <p:sp>
        <p:nvSpPr>
          <p:cNvPr id="6" name="Content Placeholder 5">
            <a:extLst>
              <a:ext uri="{FF2B5EF4-FFF2-40B4-BE49-F238E27FC236}">
                <a16:creationId xmlns:a16="http://schemas.microsoft.com/office/drawing/2014/main" id="{57DADEDB-B0B5-4521-B8A9-05351BE6AE91}"/>
              </a:ext>
            </a:extLst>
          </p:cNvPr>
          <p:cNvSpPr>
            <a:spLocks noGrp="1"/>
          </p:cNvSpPr>
          <p:nvPr>
            <p:ph idx="1"/>
          </p:nvPr>
        </p:nvSpPr>
        <p:spPr>
          <a:xfrm>
            <a:off x="804862" y="1516446"/>
            <a:ext cx="10515600" cy="3689975"/>
          </a:xfrm>
        </p:spPr>
        <p:txBody>
          <a:bodyPr/>
          <a:lstStyle/>
          <a:p>
            <a:r>
              <a:rPr lang="en-US" dirty="0"/>
              <a:t>Cruise velocity (mph/fps/kts) =150/220/130</a:t>
            </a:r>
          </a:p>
          <a:p>
            <a:r>
              <a:rPr lang="en-US" dirty="0"/>
              <a:t>Cruise altitude (ft/m) AGL = 1000/305</a:t>
            </a:r>
          </a:p>
          <a:p>
            <a:r>
              <a:rPr lang="en-US" dirty="0"/>
              <a:t>Time to climb, based on 500 ft/min climb rate = 2 minutes</a:t>
            </a:r>
          </a:p>
          <a:p>
            <a:r>
              <a:rPr lang="en-US" dirty="0"/>
              <a:t>Electrical and propulsor efficiency = 0.76</a:t>
            </a:r>
          </a:p>
          <a:p>
            <a:pPr>
              <a:buNone/>
            </a:pPr>
            <a:r>
              <a:rPr lang="en-US" dirty="0"/>
              <a:t>	Propulsor efficiency = 0.85 for cruise and climb and an electrical system efficiency = 0.9.</a:t>
            </a:r>
          </a:p>
        </p:txBody>
      </p:sp>
      <p:sp>
        <p:nvSpPr>
          <p:cNvPr id="4" name="TextBox 3">
            <a:extLst>
              <a:ext uri="{FF2B5EF4-FFF2-40B4-BE49-F238E27FC236}">
                <a16:creationId xmlns:a16="http://schemas.microsoft.com/office/drawing/2014/main" id="{0C117CE2-ECED-431F-AE54-7441111871E6}"/>
              </a:ext>
            </a:extLst>
          </p:cNvPr>
          <p:cNvSpPr txBox="1"/>
          <p:nvPr/>
        </p:nvSpPr>
        <p:spPr>
          <a:xfrm>
            <a:off x="486054" y="5365887"/>
            <a:ext cx="10296525" cy="830997"/>
          </a:xfrm>
          <a:prstGeom prst="rect">
            <a:avLst/>
          </a:prstGeom>
          <a:noFill/>
        </p:spPr>
        <p:txBody>
          <a:bodyPr wrap="square" rtlCol="0">
            <a:spAutoFit/>
          </a:bodyPr>
          <a:lstStyle/>
          <a:p>
            <a:r>
              <a:rPr lang="en-US" sz="2400" dirty="0"/>
              <a:t>The assumptions used in the model closely follow those used by Rob McDonald and Brian German, “eVTOL Stored Energy Overview”, UBER Summit, April 2017.</a:t>
            </a:r>
          </a:p>
        </p:txBody>
      </p:sp>
      <p:sp>
        <p:nvSpPr>
          <p:cNvPr id="3" name="Footer Placeholder 2">
            <a:extLst>
              <a:ext uri="{FF2B5EF4-FFF2-40B4-BE49-F238E27FC236}">
                <a16:creationId xmlns:a16="http://schemas.microsoft.com/office/drawing/2014/main" id="{619C62A7-5C10-4EC8-B492-AE367BC47DBE}"/>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A51B7344-E14B-47D1-A70E-48A8085F6E34}"/>
              </a:ext>
            </a:extLst>
          </p:cNvPr>
          <p:cNvSpPr>
            <a:spLocks noGrp="1"/>
          </p:cNvSpPr>
          <p:nvPr>
            <p:ph type="sldNum" sz="quarter" idx="12"/>
          </p:nvPr>
        </p:nvSpPr>
        <p:spPr/>
        <p:txBody>
          <a:bodyPr/>
          <a:lstStyle/>
          <a:p>
            <a:fld id="{CFB13D1D-BF2A-4550-9A91-1D141BAF5456}" type="slidenum">
              <a:rPr lang="en-US" smtClean="0"/>
              <a:t>25</a:t>
            </a:fld>
            <a:endParaRPr lang="en-US" dirty="0"/>
          </a:p>
        </p:txBody>
      </p:sp>
    </p:spTree>
    <p:extLst>
      <p:ext uri="{BB962C8B-B14F-4D97-AF65-F5344CB8AC3E}">
        <p14:creationId xmlns:p14="http://schemas.microsoft.com/office/powerpoint/2010/main" val="168973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A41166-4482-4418-ADBB-53465D9EEA2F}"/>
              </a:ext>
            </a:extLst>
          </p:cNvPr>
          <p:cNvSpPr>
            <a:spLocks noGrp="1"/>
          </p:cNvSpPr>
          <p:nvPr>
            <p:ph type="title"/>
          </p:nvPr>
        </p:nvSpPr>
        <p:spPr>
          <a:xfrm>
            <a:off x="715371" y="88900"/>
            <a:ext cx="10515600" cy="1325563"/>
          </a:xfrm>
        </p:spPr>
        <p:txBody>
          <a:bodyPr/>
          <a:lstStyle/>
          <a:p>
            <a:r>
              <a:rPr lang="en-US" dirty="0"/>
              <a:t>Assumptions</a:t>
            </a:r>
          </a:p>
        </p:txBody>
      </p:sp>
      <p:sp>
        <p:nvSpPr>
          <p:cNvPr id="6" name="Content Placeholder 5">
            <a:extLst>
              <a:ext uri="{FF2B5EF4-FFF2-40B4-BE49-F238E27FC236}">
                <a16:creationId xmlns:a16="http://schemas.microsoft.com/office/drawing/2014/main" id="{57DADEDB-B0B5-4521-B8A9-05351BE6AE91}"/>
              </a:ext>
            </a:extLst>
          </p:cNvPr>
          <p:cNvSpPr>
            <a:spLocks noGrp="1"/>
          </p:cNvSpPr>
          <p:nvPr>
            <p:ph idx="1"/>
          </p:nvPr>
        </p:nvSpPr>
        <p:spPr>
          <a:xfrm>
            <a:off x="819150" y="1146412"/>
            <a:ext cx="10515600" cy="5346463"/>
          </a:xfrm>
        </p:spPr>
        <p:txBody>
          <a:bodyPr>
            <a:normAutofit/>
          </a:bodyPr>
          <a:lstStyle/>
          <a:p>
            <a:r>
              <a:rPr lang="en-US" dirty="0"/>
              <a:t>Figure Of Merit = 0.63 (rotor-craft and eVTOLs) The ratio of the ideal power required to hover over the actual. FOM = .7 corrected for 90% electrical system efficiency.</a:t>
            </a:r>
          </a:p>
          <a:p>
            <a:r>
              <a:rPr lang="en-US" dirty="0"/>
              <a:t>Hover time (sec) = 60 (rotor-craft and eVTOLs)</a:t>
            </a:r>
          </a:p>
          <a:p>
            <a:r>
              <a:rPr lang="en-US" dirty="0"/>
              <a:t>Reserve time (min) = 10</a:t>
            </a:r>
          </a:p>
          <a:p>
            <a:pPr marL="285750" indent="0">
              <a:buNone/>
            </a:pPr>
            <a:r>
              <a:rPr lang="en-US" dirty="0"/>
              <a:t>Violates FAR Part 91 Section 151: 30 minutes reserve for VFR day flights</a:t>
            </a:r>
          </a:p>
          <a:p>
            <a:pPr lvl="0"/>
            <a:r>
              <a:rPr lang="en-US" dirty="0"/>
              <a:t>Percent battery capacity available = 80%</a:t>
            </a:r>
          </a:p>
          <a:p>
            <a:pPr marL="285750" indent="0">
              <a:buNone/>
            </a:pPr>
            <a:r>
              <a:rPr lang="en-US" dirty="0"/>
              <a:t>This is value used by McDonald and German. However, there is evidence that the reality is closer to 60% with 20% off the top for battery life and 20% off the bottom for safety.</a:t>
            </a:r>
          </a:p>
        </p:txBody>
      </p:sp>
      <p:sp>
        <p:nvSpPr>
          <p:cNvPr id="3" name="Footer Placeholder 2">
            <a:extLst>
              <a:ext uri="{FF2B5EF4-FFF2-40B4-BE49-F238E27FC236}">
                <a16:creationId xmlns:a16="http://schemas.microsoft.com/office/drawing/2014/main" id="{4C08AB00-1014-4892-900A-0A47CB8F521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4" name="Slide Number Placeholder 3">
            <a:extLst>
              <a:ext uri="{FF2B5EF4-FFF2-40B4-BE49-F238E27FC236}">
                <a16:creationId xmlns:a16="http://schemas.microsoft.com/office/drawing/2014/main" id="{0D447A76-1482-47D6-A598-1D90FD1B51CA}"/>
              </a:ext>
            </a:extLst>
          </p:cNvPr>
          <p:cNvSpPr>
            <a:spLocks noGrp="1"/>
          </p:cNvSpPr>
          <p:nvPr>
            <p:ph type="sldNum" sz="quarter" idx="12"/>
          </p:nvPr>
        </p:nvSpPr>
        <p:spPr/>
        <p:txBody>
          <a:bodyPr/>
          <a:lstStyle/>
          <a:p>
            <a:fld id="{CFB13D1D-BF2A-4550-9A91-1D141BAF5456}" type="slidenum">
              <a:rPr lang="en-US" smtClean="0"/>
              <a:t>26</a:t>
            </a:fld>
            <a:endParaRPr lang="en-US" dirty="0"/>
          </a:p>
        </p:txBody>
      </p:sp>
    </p:spTree>
    <p:extLst>
      <p:ext uri="{BB962C8B-B14F-4D97-AF65-F5344CB8AC3E}">
        <p14:creationId xmlns:p14="http://schemas.microsoft.com/office/powerpoint/2010/main" val="81825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CBD4-38C9-4EFE-855B-E35A73858EFE}"/>
              </a:ext>
            </a:extLst>
          </p:cNvPr>
          <p:cNvSpPr>
            <a:spLocks noGrp="1"/>
          </p:cNvSpPr>
          <p:nvPr>
            <p:ph type="title"/>
          </p:nvPr>
        </p:nvSpPr>
        <p:spPr/>
        <p:txBody>
          <a:bodyPr/>
          <a:lstStyle/>
          <a:p>
            <a:r>
              <a:rPr lang="en-US" dirty="0"/>
              <a:t>Assumptions by class</a:t>
            </a:r>
          </a:p>
        </p:txBody>
      </p:sp>
      <p:graphicFrame>
        <p:nvGraphicFramePr>
          <p:cNvPr id="4" name="Content Placeholder 3">
            <a:extLst>
              <a:ext uri="{FF2B5EF4-FFF2-40B4-BE49-F238E27FC236}">
                <a16:creationId xmlns:a16="http://schemas.microsoft.com/office/drawing/2014/main" id="{8645A080-37B9-41E1-8C79-82C5354D9CA7}"/>
              </a:ext>
            </a:extLst>
          </p:cNvPr>
          <p:cNvGraphicFramePr>
            <a:graphicFrameLocks noGrp="1"/>
          </p:cNvGraphicFramePr>
          <p:nvPr>
            <p:ph idx="1"/>
            <p:extLst>
              <p:ext uri="{D42A27DB-BD31-4B8C-83A1-F6EECF244321}">
                <p14:modId xmlns:p14="http://schemas.microsoft.com/office/powerpoint/2010/main" val="2012868513"/>
              </p:ext>
            </p:extLst>
          </p:nvPr>
        </p:nvGraphicFramePr>
        <p:xfrm>
          <a:off x="1257300" y="1782445"/>
          <a:ext cx="9401176" cy="4023994"/>
        </p:xfrm>
        <a:graphic>
          <a:graphicData uri="http://schemas.openxmlformats.org/drawingml/2006/table">
            <a:tbl>
              <a:tblPr firstRow="1" firstCol="1" bandRow="1">
                <a:tableStyleId>{5C22544A-7EE6-4342-B048-85BDC9FD1C3A}</a:tableStyleId>
              </a:tblPr>
              <a:tblGrid>
                <a:gridCol w="1812991">
                  <a:extLst>
                    <a:ext uri="{9D8B030D-6E8A-4147-A177-3AD203B41FA5}">
                      <a16:colId xmlns:a16="http://schemas.microsoft.com/office/drawing/2014/main" val="1596529843"/>
                    </a:ext>
                  </a:extLst>
                </a:gridCol>
                <a:gridCol w="1812991">
                  <a:extLst>
                    <a:ext uri="{9D8B030D-6E8A-4147-A177-3AD203B41FA5}">
                      <a16:colId xmlns:a16="http://schemas.microsoft.com/office/drawing/2014/main" val="381395576"/>
                    </a:ext>
                  </a:extLst>
                </a:gridCol>
                <a:gridCol w="1812991">
                  <a:extLst>
                    <a:ext uri="{9D8B030D-6E8A-4147-A177-3AD203B41FA5}">
                      <a16:colId xmlns:a16="http://schemas.microsoft.com/office/drawing/2014/main" val="4029452080"/>
                    </a:ext>
                  </a:extLst>
                </a:gridCol>
                <a:gridCol w="1812991">
                  <a:extLst>
                    <a:ext uri="{9D8B030D-6E8A-4147-A177-3AD203B41FA5}">
                      <a16:colId xmlns:a16="http://schemas.microsoft.com/office/drawing/2014/main" val="2590767749"/>
                    </a:ext>
                  </a:extLst>
                </a:gridCol>
                <a:gridCol w="2149212">
                  <a:extLst>
                    <a:ext uri="{9D8B030D-6E8A-4147-A177-3AD203B41FA5}">
                      <a16:colId xmlns:a16="http://schemas.microsoft.com/office/drawing/2014/main" val="3987928630"/>
                    </a:ext>
                  </a:extLst>
                </a:gridCol>
              </a:tblGrid>
              <a:tr h="2036329">
                <a:tc>
                  <a:txBody>
                    <a:bodyPr/>
                    <a:lstStyle/>
                    <a:p>
                      <a:pPr marL="0" marR="0">
                        <a:lnSpc>
                          <a:spcPct val="115000"/>
                        </a:lnSpc>
                        <a:spcBef>
                          <a:spcPts val="0"/>
                        </a:spcBef>
                        <a:spcAft>
                          <a:spcPts val="0"/>
                        </a:spcAft>
                      </a:pPr>
                      <a:r>
                        <a:rPr lang="en-US" sz="2800" dirty="0">
                          <a:effectLst/>
                          <a:latin typeface="+mn-lt"/>
                        </a:rPr>
                        <a:t>Class</a:t>
                      </a:r>
                      <a:endParaRPr lang="en-US" sz="2800" dirty="0">
                        <a:effectLst/>
                        <a:latin typeface="+mn-lt"/>
                        <a:ea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2800" dirty="0">
                          <a:effectLst/>
                          <a:latin typeface="+mn-lt"/>
                        </a:rPr>
                        <a:t>L/D Climb</a:t>
                      </a:r>
                      <a:endParaRPr lang="en-US" sz="2800" dirty="0">
                        <a:effectLst/>
                        <a:latin typeface="+mn-lt"/>
                        <a:ea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2800" dirty="0">
                          <a:effectLst/>
                          <a:latin typeface="+mn-lt"/>
                        </a:rPr>
                        <a:t>L/D Cruise</a:t>
                      </a:r>
                      <a:endParaRPr lang="en-US" sz="2800" dirty="0">
                        <a:effectLst/>
                        <a:latin typeface="+mn-lt"/>
                        <a:ea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2800" dirty="0">
                          <a:effectLst/>
                          <a:latin typeface="+mn-lt"/>
                        </a:rPr>
                        <a:t>Disk Loading (lb/ft</a:t>
                      </a:r>
                      <a:r>
                        <a:rPr lang="en-US" sz="2800" baseline="30000" dirty="0">
                          <a:effectLst/>
                          <a:latin typeface="+mn-lt"/>
                        </a:rPr>
                        <a:t>2</a:t>
                      </a:r>
                      <a:r>
                        <a:rPr lang="en-US" sz="2800" dirty="0">
                          <a:effectLst/>
                          <a:latin typeface="+mn-lt"/>
                        </a:rPr>
                        <a:t>)</a:t>
                      </a:r>
                      <a:endParaRPr lang="en-US" sz="2800" dirty="0">
                        <a:effectLst/>
                        <a:latin typeface="+mn-lt"/>
                        <a:ea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2800" dirty="0">
                          <a:effectLst/>
                          <a:latin typeface="+mn-lt"/>
                        </a:rPr>
                        <a:t>Thrust /weight Ratio</a:t>
                      </a:r>
                      <a:endParaRPr lang="en-US" sz="28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1840878143"/>
                  </a:ext>
                </a:extLst>
              </a:tr>
              <a:tr h="662555">
                <a:tc>
                  <a:txBody>
                    <a:bodyPr/>
                    <a:lstStyle/>
                    <a:p>
                      <a:pPr marL="0" marR="0">
                        <a:lnSpc>
                          <a:spcPct val="115000"/>
                        </a:lnSpc>
                        <a:spcBef>
                          <a:spcPts val="0"/>
                        </a:spcBef>
                        <a:spcAft>
                          <a:spcPts val="0"/>
                        </a:spcAft>
                      </a:pPr>
                      <a:r>
                        <a:rPr lang="en-US" sz="2800" dirty="0">
                          <a:effectLst/>
                          <a:latin typeface="+mn-lt"/>
                        </a:rPr>
                        <a:t>Rotor</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4.25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4.25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4.5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1.25</a:t>
                      </a:r>
                      <a:endParaRPr lang="en-US" sz="28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134916721"/>
                  </a:ext>
                </a:extLst>
              </a:tr>
              <a:tr h="662555">
                <a:tc>
                  <a:txBody>
                    <a:bodyPr/>
                    <a:lstStyle/>
                    <a:p>
                      <a:pPr marL="0" marR="0">
                        <a:lnSpc>
                          <a:spcPct val="115000"/>
                        </a:lnSpc>
                        <a:spcBef>
                          <a:spcPts val="0"/>
                        </a:spcBef>
                        <a:spcAft>
                          <a:spcPts val="0"/>
                        </a:spcAft>
                      </a:pPr>
                      <a:r>
                        <a:rPr lang="en-US" sz="2800" dirty="0">
                          <a:effectLst/>
                          <a:latin typeface="+mn-lt"/>
                        </a:rPr>
                        <a:t>eVTOL</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7.5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10</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1.25</a:t>
                      </a:r>
                      <a:endParaRPr lang="en-US" sz="28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806137522"/>
                  </a:ext>
                </a:extLst>
              </a:tr>
              <a:tr h="662555">
                <a:tc>
                  <a:txBody>
                    <a:bodyPr/>
                    <a:lstStyle/>
                    <a:p>
                      <a:pPr marL="0" marR="0">
                        <a:lnSpc>
                          <a:spcPct val="115000"/>
                        </a:lnSpc>
                        <a:spcBef>
                          <a:spcPts val="0"/>
                        </a:spcBef>
                        <a:spcAft>
                          <a:spcPts val="0"/>
                        </a:spcAft>
                      </a:pPr>
                      <a:r>
                        <a:rPr lang="en-US" sz="2800" dirty="0">
                          <a:effectLst/>
                          <a:latin typeface="+mn-lt"/>
                        </a:rPr>
                        <a:t>USTOL</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17.5</a:t>
                      </a:r>
                      <a:endParaRPr lang="en-US" sz="2800" dirty="0">
                        <a:effectLst/>
                        <a:latin typeface="+mn-lt"/>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15</a:t>
                      </a:r>
                      <a:endParaRPr lang="en-US" sz="2800" dirty="0">
                        <a:effectLst/>
                        <a:latin typeface="+mn-lt"/>
                        <a:ea typeface="Calibri" panose="020F0502020204030204" pitchFamily="34" charset="0"/>
                      </a:endParaRPr>
                    </a:p>
                  </a:txBody>
                  <a:tcPr marL="68580" marR="68580" marT="0" marB="0" anchor="ctr"/>
                </a:tc>
                <a:tc>
                  <a:txBody>
                    <a:bodyPr/>
                    <a:lstStyle/>
                    <a:p>
                      <a:pPr algn="ctr">
                        <a:lnSpc>
                          <a:spcPct val="115000"/>
                        </a:lnSpc>
                      </a:pPr>
                      <a:r>
                        <a:rPr lang="en-US" sz="2800" dirty="0">
                          <a:effectLst/>
                          <a:latin typeface="+mn-lt"/>
                        </a:rPr>
                        <a:t>NA</a:t>
                      </a:r>
                    </a:p>
                  </a:txBody>
                  <a:tcPr marL="68580" marR="68580" marT="0" marB="0" anchor="ctr"/>
                </a:tc>
                <a:tc>
                  <a:txBody>
                    <a:bodyPr/>
                    <a:lstStyle/>
                    <a:p>
                      <a:pPr marL="0" marR="0" algn="ctr">
                        <a:lnSpc>
                          <a:spcPct val="115000"/>
                        </a:lnSpc>
                        <a:spcBef>
                          <a:spcPts val="0"/>
                        </a:spcBef>
                        <a:spcAft>
                          <a:spcPts val="0"/>
                        </a:spcAft>
                      </a:pPr>
                      <a:r>
                        <a:rPr lang="en-US" sz="2800" dirty="0">
                          <a:effectLst/>
                          <a:latin typeface="+mn-lt"/>
                        </a:rPr>
                        <a:t>0.34</a:t>
                      </a:r>
                      <a:endParaRPr lang="en-US" sz="28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974033572"/>
                  </a:ext>
                </a:extLst>
              </a:tr>
            </a:tbl>
          </a:graphicData>
        </a:graphic>
      </p:graphicFrame>
      <p:sp>
        <p:nvSpPr>
          <p:cNvPr id="5" name="Oval 4">
            <a:extLst>
              <a:ext uri="{FF2B5EF4-FFF2-40B4-BE49-F238E27FC236}">
                <a16:creationId xmlns:a16="http://schemas.microsoft.com/office/drawing/2014/main" id="{C32FF21C-D382-4461-9153-10E2F402EE0C}"/>
              </a:ext>
            </a:extLst>
          </p:cNvPr>
          <p:cNvSpPr/>
          <p:nvPr/>
        </p:nvSpPr>
        <p:spPr>
          <a:xfrm>
            <a:off x="2819400" y="2044700"/>
            <a:ext cx="2222500" cy="41783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3BEB0D9-2011-4694-B365-5FB2D4CFD576}"/>
              </a:ext>
            </a:extLst>
          </p:cNvPr>
          <p:cNvSpPr/>
          <p:nvPr/>
        </p:nvSpPr>
        <p:spPr>
          <a:xfrm>
            <a:off x="6514307" y="2044700"/>
            <a:ext cx="2222500" cy="41783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951A2055-3245-4937-B3F1-8D502C8B513A}"/>
              </a:ext>
            </a:extLst>
          </p:cNvPr>
          <p:cNvSpPr/>
          <p:nvPr/>
        </p:nvSpPr>
        <p:spPr>
          <a:xfrm>
            <a:off x="4592638" y="2044700"/>
            <a:ext cx="2222500" cy="41783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3D8B15F-EF26-4D4B-BDAC-37EB8C552F67}"/>
              </a:ext>
            </a:extLst>
          </p:cNvPr>
          <p:cNvSpPr/>
          <p:nvPr/>
        </p:nvSpPr>
        <p:spPr>
          <a:xfrm>
            <a:off x="8435976" y="1988820"/>
            <a:ext cx="2222500" cy="41783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957CD437-D598-4FA6-BFD1-67C8BCFCA86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10" name="Slide Number Placeholder 9">
            <a:extLst>
              <a:ext uri="{FF2B5EF4-FFF2-40B4-BE49-F238E27FC236}">
                <a16:creationId xmlns:a16="http://schemas.microsoft.com/office/drawing/2014/main" id="{658E793A-2DD5-4CA6-9B72-B0AE7C79EFEC}"/>
              </a:ext>
            </a:extLst>
          </p:cNvPr>
          <p:cNvSpPr>
            <a:spLocks noGrp="1"/>
          </p:cNvSpPr>
          <p:nvPr>
            <p:ph type="sldNum" sz="quarter" idx="12"/>
          </p:nvPr>
        </p:nvSpPr>
        <p:spPr/>
        <p:txBody>
          <a:bodyPr/>
          <a:lstStyle/>
          <a:p>
            <a:fld id="{CFB13D1D-BF2A-4550-9A91-1D141BAF5456}" type="slidenum">
              <a:rPr lang="en-US" smtClean="0"/>
              <a:t>27</a:t>
            </a:fld>
            <a:endParaRPr lang="en-US" dirty="0"/>
          </a:p>
        </p:txBody>
      </p:sp>
    </p:spTree>
    <p:extLst>
      <p:ext uri="{BB962C8B-B14F-4D97-AF65-F5344CB8AC3E}">
        <p14:creationId xmlns:p14="http://schemas.microsoft.com/office/powerpoint/2010/main" val="260906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Content Placeholder 3" descr="A screenshot of a cell phone&#10;&#10;Description generated with very high confidence">
            <a:extLst>
              <a:ext uri="{FF2B5EF4-FFF2-40B4-BE49-F238E27FC236}">
                <a16:creationId xmlns:a16="http://schemas.microsoft.com/office/drawing/2014/main" id="{6DE302B2-A215-4A10-A3EC-B8AFD527DB7A}"/>
              </a:ext>
            </a:extLst>
          </p:cNvPr>
          <p:cNvPicPr>
            <a:picLocks noGrp="1"/>
          </p:cNvPicPr>
          <p:nvPr>
            <p:ph idx="1"/>
          </p:nvPr>
        </p:nvPicPr>
        <p:blipFill>
          <a:blip r:embed="rId2" cstate="print"/>
          <a:srcRect/>
          <a:stretch>
            <a:fillRect/>
          </a:stretch>
        </p:blipFill>
        <p:spPr bwMode="auto">
          <a:xfrm>
            <a:off x="2739936" y="643467"/>
            <a:ext cx="6712128" cy="5571066"/>
          </a:xfrm>
          <a:prstGeom prst="rect">
            <a:avLst/>
          </a:prstGeom>
          <a:noFill/>
        </p:spPr>
      </p:pic>
      <p:sp>
        <p:nvSpPr>
          <p:cNvPr id="3" name="Rectangle 2">
            <a:extLst>
              <a:ext uri="{FF2B5EF4-FFF2-40B4-BE49-F238E27FC236}">
                <a16:creationId xmlns:a16="http://schemas.microsoft.com/office/drawing/2014/main" id="{CFFB01A6-E859-41B8-B258-16D80B9EB6B2}"/>
              </a:ext>
            </a:extLst>
          </p:cNvPr>
          <p:cNvSpPr/>
          <p:nvPr/>
        </p:nvSpPr>
        <p:spPr>
          <a:xfrm>
            <a:off x="7934325" y="3829050"/>
            <a:ext cx="1409700" cy="245745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FD49419F-3149-4959-BF00-54CD714DF9D4}"/>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993F65D1-1DEC-4BF5-B7D0-C38176C232F4}"/>
              </a:ext>
            </a:extLst>
          </p:cNvPr>
          <p:cNvSpPr>
            <a:spLocks noGrp="1"/>
          </p:cNvSpPr>
          <p:nvPr>
            <p:ph type="sldNum" sz="quarter" idx="12"/>
          </p:nvPr>
        </p:nvSpPr>
        <p:spPr/>
        <p:txBody>
          <a:bodyPr/>
          <a:lstStyle/>
          <a:p>
            <a:fld id="{CFB13D1D-BF2A-4550-9A91-1D141BAF5456}" type="slidenum">
              <a:rPr lang="en-US" smtClean="0"/>
              <a:t>28</a:t>
            </a:fld>
            <a:endParaRPr lang="en-US" dirty="0"/>
          </a:p>
        </p:txBody>
      </p:sp>
    </p:spTree>
    <p:extLst>
      <p:ext uri="{BB962C8B-B14F-4D97-AF65-F5344CB8AC3E}">
        <p14:creationId xmlns:p14="http://schemas.microsoft.com/office/powerpoint/2010/main" val="80971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9E77-4F10-42C9-9B68-72C57072EF16}"/>
              </a:ext>
            </a:extLst>
          </p:cNvPr>
          <p:cNvSpPr>
            <a:spLocks noGrp="1"/>
          </p:cNvSpPr>
          <p:nvPr>
            <p:ph type="title"/>
          </p:nvPr>
        </p:nvSpPr>
        <p:spPr>
          <a:xfrm>
            <a:off x="559117" y="1049656"/>
            <a:ext cx="5948363" cy="1325563"/>
          </a:xfrm>
        </p:spPr>
        <p:txBody>
          <a:bodyPr>
            <a:normAutofit fontScale="90000"/>
          </a:bodyPr>
          <a:lstStyle/>
          <a:p>
            <a:r>
              <a:rPr lang="en-US" dirty="0"/>
              <a:t>Model verification EPSAROD: Robinson R44 helicopter modified for a single electric motor</a:t>
            </a:r>
          </a:p>
        </p:txBody>
      </p:sp>
      <p:sp>
        <p:nvSpPr>
          <p:cNvPr id="3" name="Content Placeholder 2">
            <a:extLst>
              <a:ext uri="{FF2B5EF4-FFF2-40B4-BE49-F238E27FC236}">
                <a16:creationId xmlns:a16="http://schemas.microsoft.com/office/drawing/2014/main" id="{F2DE2830-A25E-4BC7-97C3-8F312F3CA519}"/>
              </a:ext>
            </a:extLst>
          </p:cNvPr>
          <p:cNvSpPr>
            <a:spLocks noGrp="1"/>
          </p:cNvSpPr>
          <p:nvPr>
            <p:ph idx="1"/>
          </p:nvPr>
        </p:nvSpPr>
        <p:spPr>
          <a:xfrm>
            <a:off x="752476" y="3071813"/>
            <a:ext cx="10515600" cy="2716213"/>
          </a:xfrm>
        </p:spPr>
        <p:txBody>
          <a:bodyPr>
            <a:normAutofit fontScale="92500" lnSpcReduction="20000"/>
          </a:bodyPr>
          <a:lstStyle/>
          <a:p>
            <a:pPr marL="0" indent="0">
              <a:buNone/>
            </a:pPr>
            <a:r>
              <a:rPr lang="en-US" dirty="0"/>
              <a:t>Specs</a:t>
            </a:r>
          </a:p>
          <a:p>
            <a:pPr lvl="0"/>
            <a:r>
              <a:rPr lang="en-US" sz="2400" dirty="0"/>
              <a:t>183 kw electric motor </a:t>
            </a:r>
          </a:p>
          <a:p>
            <a:pPr lvl="0"/>
            <a:r>
              <a:rPr lang="en-US" sz="2400" dirty="0"/>
              <a:t>100 amp-hrs at 700 volts, so 70 kwh</a:t>
            </a:r>
          </a:p>
          <a:p>
            <a:pPr lvl="0"/>
            <a:r>
              <a:rPr lang="en-US" sz="2400" dirty="0"/>
              <a:t>Energy density 140 wh/kg</a:t>
            </a:r>
          </a:p>
          <a:p>
            <a:r>
              <a:rPr lang="en-US" sz="2400" dirty="0"/>
              <a:t>1 occupant</a:t>
            </a:r>
          </a:p>
          <a:p>
            <a:r>
              <a:rPr lang="en-US" sz="2400" dirty="0"/>
              <a:t>65kts (it varied)</a:t>
            </a:r>
          </a:p>
          <a:p>
            <a:r>
              <a:rPr lang="en-US" sz="2400" dirty="0"/>
              <a:t>Cruised for 30 min</a:t>
            </a:r>
          </a:p>
          <a:p>
            <a:pPr marL="0" indent="0">
              <a:buNone/>
            </a:pPr>
            <a:endParaRPr lang="en-US" dirty="0"/>
          </a:p>
          <a:p>
            <a:pPr marL="0" indent="0">
              <a:buNone/>
            </a:pPr>
            <a:endParaRPr lang="en-US" dirty="0"/>
          </a:p>
        </p:txBody>
      </p:sp>
      <p:pic>
        <p:nvPicPr>
          <p:cNvPr id="4" name="Picture 3" descr="Image result for martine rothblatt helicopter">
            <a:extLst>
              <a:ext uri="{FF2B5EF4-FFF2-40B4-BE49-F238E27FC236}">
                <a16:creationId xmlns:a16="http://schemas.microsoft.com/office/drawing/2014/main" id="{0CB8B6D0-CA43-4A4C-89C3-AC087984CA26}"/>
              </a:ext>
            </a:extLst>
          </p:cNvPr>
          <p:cNvPicPr/>
          <p:nvPr/>
        </p:nvPicPr>
        <p:blipFill>
          <a:blip r:embed="rId3" cstate="print"/>
          <a:srcRect l="15333" t="15063" r="23448" b="42420"/>
          <a:stretch>
            <a:fillRect/>
          </a:stretch>
        </p:blipFill>
        <p:spPr bwMode="auto">
          <a:xfrm>
            <a:off x="7143750" y="542925"/>
            <a:ext cx="4489133" cy="2528888"/>
          </a:xfrm>
          <a:prstGeom prst="rect">
            <a:avLst/>
          </a:prstGeom>
          <a:noFill/>
          <a:ln w="9525">
            <a:noFill/>
            <a:miter lim="800000"/>
            <a:headEnd/>
            <a:tailEnd/>
          </a:ln>
        </p:spPr>
      </p:pic>
      <p:graphicFrame>
        <p:nvGraphicFramePr>
          <p:cNvPr id="5" name="Table 4">
            <a:extLst>
              <a:ext uri="{FF2B5EF4-FFF2-40B4-BE49-F238E27FC236}">
                <a16:creationId xmlns:a16="http://schemas.microsoft.com/office/drawing/2014/main" id="{C86DEF55-9E00-4DD9-90FE-74CAC6478EEB}"/>
              </a:ext>
            </a:extLst>
          </p:cNvPr>
          <p:cNvGraphicFramePr>
            <a:graphicFrameLocks noGrp="1"/>
          </p:cNvGraphicFramePr>
          <p:nvPr>
            <p:extLst>
              <p:ext uri="{D42A27DB-BD31-4B8C-83A1-F6EECF244321}">
                <p14:modId xmlns:p14="http://schemas.microsoft.com/office/powerpoint/2010/main" val="4045179420"/>
              </p:ext>
            </p:extLst>
          </p:nvPr>
        </p:nvGraphicFramePr>
        <p:xfrm>
          <a:off x="5945030" y="3789997"/>
          <a:ext cx="5505450" cy="2525078"/>
        </p:xfrm>
        <a:graphic>
          <a:graphicData uri="http://schemas.openxmlformats.org/drawingml/2006/table">
            <a:tbl>
              <a:tblPr firstRow="1" bandRow="1">
                <a:tableStyleId>{5C22544A-7EE6-4342-B048-85BDC9FD1C3A}</a:tableStyleId>
              </a:tblPr>
              <a:tblGrid>
                <a:gridCol w="2473462">
                  <a:extLst>
                    <a:ext uri="{9D8B030D-6E8A-4147-A177-3AD203B41FA5}">
                      <a16:colId xmlns:a16="http://schemas.microsoft.com/office/drawing/2014/main" val="657155417"/>
                    </a:ext>
                  </a:extLst>
                </a:gridCol>
                <a:gridCol w="1412737">
                  <a:extLst>
                    <a:ext uri="{9D8B030D-6E8A-4147-A177-3AD203B41FA5}">
                      <a16:colId xmlns:a16="http://schemas.microsoft.com/office/drawing/2014/main" val="1677542777"/>
                    </a:ext>
                  </a:extLst>
                </a:gridCol>
                <a:gridCol w="1619251">
                  <a:extLst>
                    <a:ext uri="{9D8B030D-6E8A-4147-A177-3AD203B41FA5}">
                      <a16:colId xmlns:a16="http://schemas.microsoft.com/office/drawing/2014/main" val="1284309614"/>
                    </a:ext>
                  </a:extLst>
                </a:gridCol>
              </a:tblGrid>
              <a:tr h="561499">
                <a:tc>
                  <a:txBody>
                    <a:bodyPr/>
                    <a:lstStyle/>
                    <a:p>
                      <a:pPr algn="ctr"/>
                      <a:endParaRPr lang="en-US" sz="2000" dirty="0"/>
                    </a:p>
                  </a:txBody>
                  <a:tcPr/>
                </a:tc>
                <a:tc>
                  <a:txBody>
                    <a:bodyPr/>
                    <a:lstStyle/>
                    <a:p>
                      <a:pPr algn="ctr"/>
                      <a:r>
                        <a:rPr lang="en-US" sz="2000" dirty="0"/>
                        <a:t>Actual</a:t>
                      </a:r>
                    </a:p>
                  </a:txBody>
                  <a:tcPr/>
                </a:tc>
                <a:tc>
                  <a:txBody>
                    <a:bodyPr/>
                    <a:lstStyle/>
                    <a:p>
                      <a:pPr algn="ctr"/>
                      <a:r>
                        <a:rPr lang="en-US" sz="2000" dirty="0"/>
                        <a:t>Model</a:t>
                      </a:r>
                    </a:p>
                  </a:txBody>
                  <a:tcPr/>
                </a:tc>
                <a:extLst>
                  <a:ext uri="{0D108BD9-81ED-4DB2-BD59-A6C34878D82A}">
                    <a16:rowId xmlns:a16="http://schemas.microsoft.com/office/drawing/2014/main" val="3901162213"/>
                  </a:ext>
                </a:extLst>
              </a:tr>
              <a:tr h="561499">
                <a:tc>
                  <a:txBody>
                    <a:bodyPr/>
                    <a:lstStyle/>
                    <a:p>
                      <a:pPr algn="r"/>
                      <a:r>
                        <a:rPr lang="en-US" sz="2000" dirty="0"/>
                        <a:t>Gross weight (lb/kg)</a:t>
                      </a:r>
                    </a:p>
                  </a:txBody>
                  <a:tcPr/>
                </a:tc>
                <a:tc>
                  <a:txBody>
                    <a:bodyPr/>
                    <a:lstStyle/>
                    <a:p>
                      <a:pPr algn="ctr"/>
                      <a:r>
                        <a:rPr lang="en-US" sz="2000" dirty="0"/>
                        <a:t>2500/ </a:t>
                      </a:r>
                    </a:p>
                    <a:p>
                      <a:pPr algn="ctr"/>
                      <a:r>
                        <a:rPr lang="en-US" sz="2000" dirty="0"/>
                        <a:t>1136</a:t>
                      </a:r>
                    </a:p>
                  </a:txBody>
                  <a:tcPr/>
                </a:tc>
                <a:tc>
                  <a:txBody>
                    <a:bodyPr/>
                    <a:lstStyle/>
                    <a:p>
                      <a:pPr algn="ctr"/>
                      <a:r>
                        <a:rPr lang="en-US" sz="2000" dirty="0"/>
                        <a:t>2492/ </a:t>
                      </a:r>
                    </a:p>
                    <a:p>
                      <a:pPr algn="ctr"/>
                      <a:r>
                        <a:rPr lang="en-US" sz="2000" dirty="0"/>
                        <a:t>1132</a:t>
                      </a:r>
                    </a:p>
                  </a:txBody>
                  <a:tcPr/>
                </a:tc>
                <a:extLst>
                  <a:ext uri="{0D108BD9-81ED-4DB2-BD59-A6C34878D82A}">
                    <a16:rowId xmlns:a16="http://schemas.microsoft.com/office/drawing/2014/main" val="1934289324"/>
                  </a:ext>
                </a:extLst>
              </a:tr>
              <a:tr h="677439">
                <a:tc>
                  <a:txBody>
                    <a:bodyPr/>
                    <a:lstStyle/>
                    <a:p>
                      <a:pPr algn="r"/>
                      <a:r>
                        <a:rPr lang="en-US" sz="2000" dirty="0"/>
                        <a:t>Battery weight (lb/kg)</a:t>
                      </a:r>
                    </a:p>
                  </a:txBody>
                  <a:tcPr/>
                </a:tc>
                <a:tc>
                  <a:txBody>
                    <a:bodyPr/>
                    <a:lstStyle/>
                    <a:p>
                      <a:pPr algn="ctr"/>
                      <a:r>
                        <a:rPr lang="en-US" sz="2000" dirty="0"/>
                        <a:t>1100/ </a:t>
                      </a:r>
                    </a:p>
                    <a:p>
                      <a:pPr algn="ctr"/>
                      <a:r>
                        <a:rPr lang="en-US" sz="2000" dirty="0"/>
                        <a:t>550</a:t>
                      </a:r>
                    </a:p>
                  </a:txBody>
                  <a:tcPr/>
                </a:tc>
                <a:tc>
                  <a:txBody>
                    <a:bodyPr/>
                    <a:lstStyle/>
                    <a:p>
                      <a:pPr algn="ctr"/>
                      <a:r>
                        <a:rPr lang="en-US" sz="2000" dirty="0"/>
                        <a:t>1182/ </a:t>
                      </a:r>
                    </a:p>
                    <a:p>
                      <a:pPr algn="ctr"/>
                      <a:r>
                        <a:rPr lang="en-US" sz="2000" dirty="0"/>
                        <a:t>537</a:t>
                      </a:r>
                    </a:p>
                  </a:txBody>
                  <a:tcPr/>
                </a:tc>
                <a:extLst>
                  <a:ext uri="{0D108BD9-81ED-4DB2-BD59-A6C34878D82A}">
                    <a16:rowId xmlns:a16="http://schemas.microsoft.com/office/drawing/2014/main" val="3137679553"/>
                  </a:ext>
                </a:extLst>
              </a:tr>
              <a:tr h="561499">
                <a:tc>
                  <a:txBody>
                    <a:bodyPr/>
                    <a:lstStyle/>
                    <a:p>
                      <a:pPr algn="r"/>
                      <a:r>
                        <a:rPr lang="en-US" sz="2000" dirty="0"/>
                        <a:t>Cruise time (min)</a:t>
                      </a:r>
                    </a:p>
                  </a:txBody>
                  <a:tcPr/>
                </a:tc>
                <a:tc>
                  <a:txBody>
                    <a:bodyPr/>
                    <a:lstStyle/>
                    <a:p>
                      <a:pPr algn="ctr"/>
                      <a:r>
                        <a:rPr lang="en-US" sz="2000" dirty="0"/>
                        <a:t>30</a:t>
                      </a:r>
                    </a:p>
                  </a:txBody>
                  <a:tcPr/>
                </a:tc>
                <a:tc>
                  <a:txBody>
                    <a:bodyPr/>
                    <a:lstStyle/>
                    <a:p>
                      <a:pPr algn="ctr"/>
                      <a:r>
                        <a:rPr lang="en-US" sz="2000" dirty="0"/>
                        <a:t>35</a:t>
                      </a:r>
                    </a:p>
                  </a:txBody>
                  <a:tcPr/>
                </a:tc>
                <a:extLst>
                  <a:ext uri="{0D108BD9-81ED-4DB2-BD59-A6C34878D82A}">
                    <a16:rowId xmlns:a16="http://schemas.microsoft.com/office/drawing/2014/main" val="3180073244"/>
                  </a:ext>
                </a:extLst>
              </a:tr>
            </a:tbl>
          </a:graphicData>
        </a:graphic>
      </p:graphicFrame>
      <p:sp>
        <p:nvSpPr>
          <p:cNvPr id="7" name="TextBox 6">
            <a:extLst>
              <a:ext uri="{FF2B5EF4-FFF2-40B4-BE49-F238E27FC236}">
                <a16:creationId xmlns:a16="http://schemas.microsoft.com/office/drawing/2014/main" id="{AAAA1E4C-B856-44A8-A035-D2FC9F01F544}"/>
              </a:ext>
            </a:extLst>
          </p:cNvPr>
          <p:cNvSpPr txBox="1"/>
          <p:nvPr/>
        </p:nvSpPr>
        <p:spPr>
          <a:xfrm>
            <a:off x="5786437" y="3212792"/>
            <a:ext cx="2714626" cy="1071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t>By adjusting airframe weight fraction to  36% and with no reserve</a:t>
            </a:r>
          </a:p>
        </p:txBody>
      </p:sp>
      <p:sp>
        <p:nvSpPr>
          <p:cNvPr id="8" name="Footer Placeholder 7">
            <a:extLst>
              <a:ext uri="{FF2B5EF4-FFF2-40B4-BE49-F238E27FC236}">
                <a16:creationId xmlns:a16="http://schemas.microsoft.com/office/drawing/2014/main" id="{4627C7E3-D6A5-440E-94F1-55827F4594A8}"/>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9" name="TextBox 8">
            <a:extLst>
              <a:ext uri="{FF2B5EF4-FFF2-40B4-BE49-F238E27FC236}">
                <a16:creationId xmlns:a16="http://schemas.microsoft.com/office/drawing/2014/main" id="{16294514-86D4-4D54-A98A-50C817C966C7}"/>
              </a:ext>
            </a:extLst>
          </p:cNvPr>
          <p:cNvSpPr txBox="1"/>
          <p:nvPr/>
        </p:nvSpPr>
        <p:spPr>
          <a:xfrm>
            <a:off x="650319" y="5788026"/>
            <a:ext cx="3114525" cy="584775"/>
          </a:xfrm>
          <a:prstGeom prst="rect">
            <a:avLst/>
          </a:prstGeom>
          <a:solidFill>
            <a:srgbClr val="C00000"/>
          </a:solidFill>
        </p:spPr>
        <p:txBody>
          <a:bodyPr wrap="square" rtlCol="0">
            <a:spAutoFit/>
          </a:bodyPr>
          <a:lstStyle/>
          <a:p>
            <a:r>
              <a:rPr lang="en-US" sz="1600" dirty="0">
                <a:solidFill>
                  <a:schemeClr val="bg1"/>
                </a:solidFill>
              </a:rPr>
              <a:t>Disclaimer: All data shown here is based on incomplete information.</a:t>
            </a:r>
          </a:p>
        </p:txBody>
      </p:sp>
      <p:sp>
        <p:nvSpPr>
          <p:cNvPr id="10" name="Slide Number Placeholder 9">
            <a:extLst>
              <a:ext uri="{FF2B5EF4-FFF2-40B4-BE49-F238E27FC236}">
                <a16:creationId xmlns:a16="http://schemas.microsoft.com/office/drawing/2014/main" id="{A08BB662-D753-4F74-95EF-4651E7390BB6}"/>
              </a:ext>
            </a:extLst>
          </p:cNvPr>
          <p:cNvSpPr>
            <a:spLocks noGrp="1"/>
          </p:cNvSpPr>
          <p:nvPr>
            <p:ph type="sldNum" sz="quarter" idx="12"/>
          </p:nvPr>
        </p:nvSpPr>
        <p:spPr/>
        <p:txBody>
          <a:bodyPr/>
          <a:lstStyle/>
          <a:p>
            <a:fld id="{CFB13D1D-BF2A-4550-9A91-1D141BAF5456}" type="slidenum">
              <a:rPr lang="en-US" smtClean="0"/>
              <a:t>29</a:t>
            </a:fld>
            <a:endParaRPr lang="en-US" dirty="0"/>
          </a:p>
        </p:txBody>
      </p:sp>
    </p:spTree>
    <p:extLst>
      <p:ext uri="{BB962C8B-B14F-4D97-AF65-F5344CB8AC3E}">
        <p14:creationId xmlns:p14="http://schemas.microsoft.com/office/powerpoint/2010/main" val="397898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8048-F295-4E52-A543-A3B1DD26AF85}"/>
              </a:ext>
            </a:extLst>
          </p:cNvPr>
          <p:cNvSpPr>
            <a:spLocks noGrp="1"/>
          </p:cNvSpPr>
          <p:nvPr>
            <p:ph type="title"/>
          </p:nvPr>
        </p:nvSpPr>
        <p:spPr>
          <a:xfrm>
            <a:off x="497006" y="59531"/>
            <a:ext cx="10515600" cy="1325563"/>
          </a:xfrm>
        </p:spPr>
        <p:txBody>
          <a:bodyPr/>
          <a:lstStyle/>
          <a:p>
            <a:r>
              <a:rPr lang="en-US" dirty="0"/>
              <a:t>Airplane Design Publications</a:t>
            </a:r>
          </a:p>
        </p:txBody>
      </p:sp>
      <p:sp>
        <p:nvSpPr>
          <p:cNvPr id="3" name="Content Placeholder 2">
            <a:extLst>
              <a:ext uri="{FF2B5EF4-FFF2-40B4-BE49-F238E27FC236}">
                <a16:creationId xmlns:a16="http://schemas.microsoft.com/office/drawing/2014/main" id="{5E5C7CCE-4CC5-4EF6-91C7-9A6D23714CD0}"/>
              </a:ext>
            </a:extLst>
          </p:cNvPr>
          <p:cNvSpPr>
            <a:spLocks noGrp="1"/>
          </p:cNvSpPr>
          <p:nvPr>
            <p:ph idx="1"/>
          </p:nvPr>
        </p:nvSpPr>
        <p:spPr>
          <a:xfrm>
            <a:off x="968991" y="985837"/>
            <a:ext cx="10140287" cy="5149850"/>
          </a:xfrm>
        </p:spPr>
        <p:txBody>
          <a:bodyPr>
            <a:noAutofit/>
          </a:bodyPr>
          <a:lstStyle/>
          <a:p>
            <a:pPr>
              <a:lnSpc>
                <a:spcPct val="100000"/>
              </a:lnSpc>
            </a:pPr>
            <a:r>
              <a:rPr lang="en-US" sz="3000" dirty="0"/>
              <a:t>2009: “</a:t>
            </a:r>
            <a:r>
              <a:rPr lang="en-US" sz="3000" i="1" dirty="0"/>
              <a:t>Hear the Hum?  An Electric Airplane May Be Coming Soon To An Airport Near You</a:t>
            </a:r>
            <a:r>
              <a:rPr lang="en-US" sz="3000" dirty="0"/>
              <a:t>” KITPLANES</a:t>
            </a:r>
          </a:p>
          <a:p>
            <a:pPr>
              <a:lnSpc>
                <a:spcPct val="100000"/>
              </a:lnSpc>
            </a:pPr>
            <a:r>
              <a:rPr lang="en-US" sz="3000" dirty="0"/>
              <a:t>2010: “</a:t>
            </a:r>
            <a:r>
              <a:rPr lang="en-US" sz="3000" i="1" dirty="0"/>
              <a:t>The Electric Powered Aircraft: Technical Challenges</a:t>
            </a:r>
            <a:r>
              <a:rPr lang="en-US" sz="3000" dirty="0"/>
              <a:t>” EAA Experimenter.</a:t>
            </a:r>
          </a:p>
          <a:p>
            <a:pPr>
              <a:lnSpc>
                <a:spcPct val="100000"/>
              </a:lnSpc>
            </a:pPr>
            <a:r>
              <a:rPr lang="en-US" sz="3000" dirty="0"/>
              <a:t>2015: “</a:t>
            </a:r>
            <a:r>
              <a:rPr lang="en-US" sz="3000" i="1" dirty="0"/>
              <a:t>Using Vortex Generators to Enhance Pusher Aircraft Cooling</a:t>
            </a:r>
            <a:r>
              <a:rPr lang="en-US" sz="3000" dirty="0"/>
              <a:t>” KITPLANES</a:t>
            </a:r>
          </a:p>
          <a:p>
            <a:pPr>
              <a:lnSpc>
                <a:spcPct val="100000"/>
              </a:lnSpc>
            </a:pPr>
            <a:r>
              <a:rPr lang="en-US" sz="3000" dirty="0"/>
              <a:t>2017: “</a:t>
            </a:r>
            <a:r>
              <a:rPr lang="en-US" sz="3000" i="1" dirty="0"/>
              <a:t>Comparing Electric Sky Taxi Visions</a:t>
            </a:r>
            <a:r>
              <a:rPr lang="en-US" sz="3000" dirty="0"/>
              <a:t>”</a:t>
            </a:r>
          </a:p>
          <a:p>
            <a:pPr lvl="1">
              <a:lnSpc>
                <a:spcPct val="100000"/>
              </a:lnSpc>
            </a:pPr>
            <a:r>
              <a:rPr lang="en-US" sz="3000" dirty="0"/>
              <a:t>With contributions from Pat Horgan of CubCrafters, Richard Ouellette of Boeing Commercial and Vincent Homer</a:t>
            </a:r>
          </a:p>
          <a:p>
            <a:pPr lvl="1">
              <a:lnSpc>
                <a:spcPct val="100000"/>
              </a:lnSpc>
            </a:pPr>
            <a:r>
              <a:rPr lang="en-US" sz="3000" dirty="0"/>
              <a:t>Available at www.davidullman.com/aeronautics</a:t>
            </a:r>
          </a:p>
          <a:p>
            <a:pPr>
              <a:lnSpc>
                <a:spcPct val="100000"/>
              </a:lnSpc>
            </a:pPr>
            <a:endParaRPr lang="en-US" sz="2600" dirty="0"/>
          </a:p>
        </p:txBody>
      </p:sp>
      <p:sp>
        <p:nvSpPr>
          <p:cNvPr id="5" name="Footer Placeholder 4">
            <a:extLst>
              <a:ext uri="{FF2B5EF4-FFF2-40B4-BE49-F238E27FC236}">
                <a16:creationId xmlns:a16="http://schemas.microsoft.com/office/drawing/2014/main" id="{86E970B2-B415-4D37-8D20-7503440DAFC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A73916A1-9042-4085-92CD-BCFE1A081A52}"/>
              </a:ext>
            </a:extLst>
          </p:cNvPr>
          <p:cNvSpPr>
            <a:spLocks noGrp="1"/>
          </p:cNvSpPr>
          <p:nvPr>
            <p:ph type="sldNum" sz="quarter" idx="12"/>
          </p:nvPr>
        </p:nvSpPr>
        <p:spPr/>
        <p:txBody>
          <a:bodyPr/>
          <a:lstStyle/>
          <a:p>
            <a:fld id="{CFB13D1D-BF2A-4550-9A91-1D141BAF5456}" type="slidenum">
              <a:rPr lang="en-US" smtClean="0"/>
              <a:t>3</a:t>
            </a:fld>
            <a:endParaRPr lang="en-US" dirty="0"/>
          </a:p>
        </p:txBody>
      </p:sp>
    </p:spTree>
    <p:extLst>
      <p:ext uri="{BB962C8B-B14F-4D97-AF65-F5344CB8AC3E}">
        <p14:creationId xmlns:p14="http://schemas.microsoft.com/office/powerpoint/2010/main" val="317507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3F93EE6-6090-4C29-B032-9DE50F4A136A}"/>
              </a:ext>
            </a:extLst>
          </p:cNvPr>
          <p:cNvSpPr>
            <a:spLocks noGrp="1"/>
          </p:cNvSpPr>
          <p:nvPr>
            <p:ph idx="1"/>
          </p:nvPr>
        </p:nvSpPr>
        <p:spPr>
          <a:xfrm>
            <a:off x="838200" y="662780"/>
            <a:ext cx="6184900" cy="5830095"/>
          </a:xfrm>
        </p:spPr>
        <p:txBody>
          <a:bodyPr>
            <a:normAutofit fontScale="92500" lnSpcReduction="20000"/>
          </a:bodyPr>
          <a:lstStyle/>
          <a:p>
            <a:pPr marL="0" indent="0">
              <a:buNone/>
            </a:pPr>
            <a:r>
              <a:rPr lang="en-US" sz="4400" dirty="0"/>
              <a:t>eHang</a:t>
            </a:r>
          </a:p>
          <a:p>
            <a:r>
              <a:rPr lang="en-US" dirty="0"/>
              <a:t>14 kwh current batteries</a:t>
            </a:r>
          </a:p>
          <a:p>
            <a:r>
              <a:rPr lang="en-US" dirty="0"/>
              <a:t>Single passenger (100 kg)</a:t>
            </a:r>
          </a:p>
          <a:p>
            <a:r>
              <a:rPr lang="en-US" dirty="0"/>
              <a:t>Assume Airframe fraction 35%</a:t>
            </a:r>
          </a:p>
          <a:p>
            <a:r>
              <a:rPr lang="en-US" dirty="0"/>
              <a:t>Range 37 miles (60 km)with no reserve</a:t>
            </a:r>
          </a:p>
          <a:p>
            <a:r>
              <a:rPr lang="en-US" dirty="0"/>
              <a:t>Range 12 miles (19 km) with 10 min reserve</a:t>
            </a:r>
          </a:p>
          <a:p>
            <a:pPr marL="457200" lvl="1" indent="-457200">
              <a:buNone/>
            </a:pPr>
            <a:r>
              <a:rPr lang="en-US" sz="4400" dirty="0"/>
              <a:t>eVolo</a:t>
            </a:r>
          </a:p>
          <a:p>
            <a:r>
              <a:rPr lang="en-US" dirty="0"/>
              <a:t>8 kwh current batteries</a:t>
            </a:r>
          </a:p>
          <a:p>
            <a:r>
              <a:rPr lang="en-US" dirty="0"/>
              <a:t>1.8 passengers</a:t>
            </a:r>
          </a:p>
          <a:p>
            <a:r>
              <a:rPr lang="en-US" dirty="0"/>
              <a:t>Assume Airframe fraction 45%</a:t>
            </a:r>
          </a:p>
          <a:p>
            <a:r>
              <a:rPr lang="en-US" dirty="0"/>
              <a:t>Range 17 miles (27 km)with no reserve</a:t>
            </a:r>
          </a:p>
          <a:p>
            <a:r>
              <a:rPr lang="en-US" dirty="0"/>
              <a:t>Range -8 miles with 10 min reserve</a:t>
            </a:r>
          </a:p>
          <a:p>
            <a:pPr lvl="1"/>
            <a:endParaRPr lang="en-US" dirty="0"/>
          </a:p>
        </p:txBody>
      </p:sp>
      <p:pic>
        <p:nvPicPr>
          <p:cNvPr id="8" name="Content Placeholder 5">
            <a:extLst>
              <a:ext uri="{FF2B5EF4-FFF2-40B4-BE49-F238E27FC236}">
                <a16:creationId xmlns:a16="http://schemas.microsoft.com/office/drawing/2014/main" id="{3A8BC1BD-07F2-4F7D-B5DB-5738A2A9A3E7}"/>
              </a:ext>
            </a:extLst>
          </p:cNvPr>
          <p:cNvPicPr>
            <a:picLocks/>
          </p:cNvPicPr>
          <p:nvPr/>
        </p:nvPicPr>
        <p:blipFill>
          <a:blip r:embed="rId2" cstate="print"/>
          <a:srcRect/>
          <a:stretch>
            <a:fillRect/>
          </a:stretch>
        </p:blipFill>
        <p:spPr bwMode="auto">
          <a:xfrm>
            <a:off x="7153530" y="662780"/>
            <a:ext cx="4200270" cy="2528889"/>
          </a:xfrm>
          <a:prstGeom prst="rect">
            <a:avLst/>
          </a:prstGeom>
          <a:noFill/>
          <a:ln w="9525">
            <a:solidFill>
              <a:schemeClr val="tx1"/>
            </a:solidFill>
            <a:miter lim="800000"/>
            <a:headEnd/>
            <a:tailEnd/>
          </a:ln>
        </p:spPr>
      </p:pic>
      <p:pic>
        <p:nvPicPr>
          <p:cNvPr id="9" name="Picture 8" descr="http://press.volocopter.com/images/bildarchiv/art-images/NK_15_5162.jpg">
            <a:extLst>
              <a:ext uri="{FF2B5EF4-FFF2-40B4-BE49-F238E27FC236}">
                <a16:creationId xmlns:a16="http://schemas.microsoft.com/office/drawing/2014/main" id="{CFBE1AD0-4450-41AE-8F8F-8B34C373C6ED}"/>
              </a:ext>
            </a:extLst>
          </p:cNvPr>
          <p:cNvPicPr/>
          <p:nvPr/>
        </p:nvPicPr>
        <p:blipFill>
          <a:blip r:embed="rId3" cstate="print"/>
          <a:srcRect/>
          <a:stretch>
            <a:fillRect/>
          </a:stretch>
        </p:blipFill>
        <p:spPr bwMode="auto">
          <a:xfrm>
            <a:off x="7320915" y="3698081"/>
            <a:ext cx="3470275" cy="2314575"/>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8A85E346-56C3-426A-A72B-9DCEF6088DBE}"/>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10" name="TextBox 9">
            <a:extLst>
              <a:ext uri="{FF2B5EF4-FFF2-40B4-BE49-F238E27FC236}">
                <a16:creationId xmlns:a16="http://schemas.microsoft.com/office/drawing/2014/main" id="{A598BAB3-DED8-43B4-BA14-4B5DF8CA2490}"/>
              </a:ext>
            </a:extLst>
          </p:cNvPr>
          <p:cNvSpPr txBox="1"/>
          <p:nvPr/>
        </p:nvSpPr>
        <p:spPr>
          <a:xfrm>
            <a:off x="199943" y="6136700"/>
            <a:ext cx="3114525" cy="584775"/>
          </a:xfrm>
          <a:prstGeom prst="rect">
            <a:avLst/>
          </a:prstGeom>
          <a:solidFill>
            <a:srgbClr val="C00000"/>
          </a:solidFill>
        </p:spPr>
        <p:txBody>
          <a:bodyPr wrap="square" rtlCol="0">
            <a:spAutoFit/>
          </a:bodyPr>
          <a:lstStyle/>
          <a:p>
            <a:r>
              <a:rPr lang="en-US" sz="1600" dirty="0">
                <a:solidFill>
                  <a:schemeClr val="bg1"/>
                </a:solidFill>
              </a:rPr>
              <a:t>Disclaimer: All data shown here is based on incomplete information.</a:t>
            </a:r>
          </a:p>
        </p:txBody>
      </p:sp>
      <p:sp>
        <p:nvSpPr>
          <p:cNvPr id="3" name="Slide Number Placeholder 2">
            <a:extLst>
              <a:ext uri="{FF2B5EF4-FFF2-40B4-BE49-F238E27FC236}">
                <a16:creationId xmlns:a16="http://schemas.microsoft.com/office/drawing/2014/main" id="{CD5C5E0E-35A6-4587-8B4C-FC021F8D5BE9}"/>
              </a:ext>
            </a:extLst>
          </p:cNvPr>
          <p:cNvSpPr>
            <a:spLocks noGrp="1"/>
          </p:cNvSpPr>
          <p:nvPr>
            <p:ph type="sldNum" sz="quarter" idx="12"/>
          </p:nvPr>
        </p:nvSpPr>
        <p:spPr/>
        <p:txBody>
          <a:bodyPr/>
          <a:lstStyle/>
          <a:p>
            <a:fld id="{CFB13D1D-BF2A-4550-9A91-1D141BAF5456}" type="slidenum">
              <a:rPr lang="en-US" smtClean="0"/>
              <a:t>30</a:t>
            </a:fld>
            <a:endParaRPr lang="en-US" dirty="0"/>
          </a:p>
        </p:txBody>
      </p:sp>
    </p:spTree>
    <p:extLst>
      <p:ext uri="{BB962C8B-B14F-4D97-AF65-F5344CB8AC3E}">
        <p14:creationId xmlns:p14="http://schemas.microsoft.com/office/powerpoint/2010/main" val="18876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EF2C1-632D-4F3C-8BE7-649773CD2672}"/>
              </a:ext>
            </a:extLst>
          </p:cNvPr>
          <p:cNvPicPr>
            <a:picLocks noChangeAspect="1"/>
          </p:cNvPicPr>
          <p:nvPr/>
        </p:nvPicPr>
        <p:blipFill>
          <a:blip r:embed="rId2"/>
          <a:stretch>
            <a:fillRect/>
          </a:stretch>
        </p:blipFill>
        <p:spPr>
          <a:xfrm>
            <a:off x="1570625" y="363574"/>
            <a:ext cx="8125369" cy="5929679"/>
          </a:xfrm>
          <a:prstGeom prst="rect">
            <a:avLst/>
          </a:prstGeom>
        </p:spPr>
      </p:pic>
      <p:sp>
        <p:nvSpPr>
          <p:cNvPr id="5" name="Callout: Line 4">
            <a:extLst>
              <a:ext uri="{FF2B5EF4-FFF2-40B4-BE49-F238E27FC236}">
                <a16:creationId xmlns:a16="http://schemas.microsoft.com/office/drawing/2014/main" id="{57A40B25-9869-46EF-A36E-859ADF3B6235}"/>
              </a:ext>
            </a:extLst>
          </p:cNvPr>
          <p:cNvSpPr/>
          <p:nvPr/>
        </p:nvSpPr>
        <p:spPr>
          <a:xfrm>
            <a:off x="8643938" y="1081453"/>
            <a:ext cx="2405795" cy="1543051"/>
          </a:xfrm>
          <a:prstGeom prst="borderCallout1">
            <a:avLst>
              <a:gd name="adj1" fmla="val 18750"/>
              <a:gd name="adj2" fmla="val -8333"/>
              <a:gd name="adj3" fmla="val 55222"/>
              <a:gd name="adj4" fmla="val -452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200 Kwh near future battery requires 1826 lb (830kg) battery in a 5000 lb (2270kg) machine </a:t>
            </a:r>
          </a:p>
        </p:txBody>
      </p:sp>
      <p:sp>
        <p:nvSpPr>
          <p:cNvPr id="6" name="Callout: Line 5">
            <a:extLst>
              <a:ext uri="{FF2B5EF4-FFF2-40B4-BE49-F238E27FC236}">
                <a16:creationId xmlns:a16="http://schemas.microsoft.com/office/drawing/2014/main" id="{1880CB2D-F9D9-4AF6-91B1-F6335EF5B0A2}"/>
              </a:ext>
            </a:extLst>
          </p:cNvPr>
          <p:cNvSpPr/>
          <p:nvPr/>
        </p:nvSpPr>
        <p:spPr>
          <a:xfrm>
            <a:off x="8493097" y="4705715"/>
            <a:ext cx="2405795" cy="1543051"/>
          </a:xfrm>
          <a:prstGeom prst="borderCallout1">
            <a:avLst>
              <a:gd name="adj1" fmla="val 51157"/>
              <a:gd name="adj2" fmla="val -1800"/>
              <a:gd name="adj3" fmla="val 32074"/>
              <a:gd name="adj4" fmla="val -369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200 Kwh near future battery will cost an estimated $20,000</a:t>
            </a:r>
          </a:p>
        </p:txBody>
      </p:sp>
      <p:sp>
        <p:nvSpPr>
          <p:cNvPr id="4" name="Footer Placeholder 3">
            <a:extLst>
              <a:ext uri="{FF2B5EF4-FFF2-40B4-BE49-F238E27FC236}">
                <a16:creationId xmlns:a16="http://schemas.microsoft.com/office/drawing/2014/main" id="{CF998171-E017-4BDD-A9CB-85B8DC3EB7E1}"/>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61EDB54B-D832-4780-BAC9-70F7AB37AF78}"/>
              </a:ext>
            </a:extLst>
          </p:cNvPr>
          <p:cNvSpPr>
            <a:spLocks noGrp="1"/>
          </p:cNvSpPr>
          <p:nvPr>
            <p:ph type="sldNum" sz="quarter" idx="12"/>
          </p:nvPr>
        </p:nvSpPr>
        <p:spPr/>
        <p:txBody>
          <a:bodyPr/>
          <a:lstStyle/>
          <a:p>
            <a:fld id="{CFB13D1D-BF2A-4550-9A91-1D141BAF5456}" type="slidenum">
              <a:rPr lang="en-US" smtClean="0"/>
              <a:t>31</a:t>
            </a:fld>
            <a:endParaRPr lang="en-US" dirty="0"/>
          </a:p>
        </p:txBody>
      </p:sp>
      <p:sp>
        <p:nvSpPr>
          <p:cNvPr id="8" name="Oval 7">
            <a:extLst>
              <a:ext uri="{FF2B5EF4-FFF2-40B4-BE49-F238E27FC236}">
                <a16:creationId xmlns:a16="http://schemas.microsoft.com/office/drawing/2014/main" id="{6CF0586E-4ADF-4229-A0FE-45C2B5201EA7}"/>
              </a:ext>
            </a:extLst>
          </p:cNvPr>
          <p:cNvSpPr/>
          <p:nvPr/>
        </p:nvSpPr>
        <p:spPr>
          <a:xfrm>
            <a:off x="5691324" y="762334"/>
            <a:ext cx="3070746"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FF0A8B-8243-4C0F-BB70-08E823DF2CD4}"/>
              </a:ext>
            </a:extLst>
          </p:cNvPr>
          <p:cNvSpPr/>
          <p:nvPr/>
        </p:nvSpPr>
        <p:spPr>
          <a:xfrm>
            <a:off x="3684823" y="1161094"/>
            <a:ext cx="3605376"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8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DAC2B7-C955-4574-A244-4BB335321E91}"/>
              </a:ext>
            </a:extLst>
          </p:cNvPr>
          <p:cNvPicPr>
            <a:picLocks noChangeAspect="1"/>
          </p:cNvPicPr>
          <p:nvPr/>
        </p:nvPicPr>
        <p:blipFill>
          <a:blip r:embed="rId3"/>
          <a:stretch>
            <a:fillRect/>
          </a:stretch>
        </p:blipFill>
        <p:spPr>
          <a:xfrm>
            <a:off x="87505" y="136525"/>
            <a:ext cx="5680476" cy="4145461"/>
          </a:xfrm>
          <a:prstGeom prst="rect">
            <a:avLst/>
          </a:prstGeom>
        </p:spPr>
      </p:pic>
      <p:pic>
        <p:nvPicPr>
          <p:cNvPr id="16" name="Picture 15">
            <a:extLst>
              <a:ext uri="{FF2B5EF4-FFF2-40B4-BE49-F238E27FC236}">
                <a16:creationId xmlns:a16="http://schemas.microsoft.com/office/drawing/2014/main" id="{D1979003-81E1-4CDC-B20C-E9578DFD6868}"/>
              </a:ext>
            </a:extLst>
          </p:cNvPr>
          <p:cNvPicPr>
            <a:picLocks noChangeAspect="1"/>
          </p:cNvPicPr>
          <p:nvPr/>
        </p:nvPicPr>
        <p:blipFill>
          <a:blip r:embed="rId4"/>
          <a:stretch>
            <a:fillRect/>
          </a:stretch>
        </p:blipFill>
        <p:spPr>
          <a:xfrm>
            <a:off x="4663520" y="898580"/>
            <a:ext cx="7436961" cy="5457770"/>
          </a:xfrm>
          <a:prstGeom prst="rect">
            <a:avLst/>
          </a:prstGeom>
        </p:spPr>
      </p:pic>
      <p:grpSp>
        <p:nvGrpSpPr>
          <p:cNvPr id="19" name="Group 18">
            <a:extLst>
              <a:ext uri="{FF2B5EF4-FFF2-40B4-BE49-F238E27FC236}">
                <a16:creationId xmlns:a16="http://schemas.microsoft.com/office/drawing/2014/main" id="{BFA21547-A2D5-4DCB-9A36-808BE351BCAB}"/>
              </a:ext>
            </a:extLst>
          </p:cNvPr>
          <p:cNvGrpSpPr/>
          <p:nvPr/>
        </p:nvGrpSpPr>
        <p:grpSpPr>
          <a:xfrm>
            <a:off x="7862625" y="2427732"/>
            <a:ext cx="2204967" cy="923330"/>
            <a:chOff x="5371524" y="2174350"/>
            <a:chExt cx="2121862" cy="923330"/>
          </a:xfrm>
        </p:grpSpPr>
        <p:sp>
          <p:nvSpPr>
            <p:cNvPr id="17" name="Oval 16">
              <a:extLst>
                <a:ext uri="{FF2B5EF4-FFF2-40B4-BE49-F238E27FC236}">
                  <a16:creationId xmlns:a16="http://schemas.microsoft.com/office/drawing/2014/main" id="{11A738C7-138D-43E9-B2CB-EED009A9C0B3}"/>
                </a:ext>
              </a:extLst>
            </p:cNvPr>
            <p:cNvSpPr/>
            <p:nvPr/>
          </p:nvSpPr>
          <p:spPr>
            <a:xfrm>
              <a:off x="5371524" y="2496315"/>
              <a:ext cx="279400" cy="27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E15DA50-03F0-4543-9F34-A76EF24BE4EC}"/>
                </a:ext>
              </a:extLst>
            </p:cNvPr>
            <p:cNvSpPr txBox="1"/>
            <p:nvPr/>
          </p:nvSpPr>
          <p:spPr>
            <a:xfrm flipH="1">
              <a:off x="6091307" y="2174350"/>
              <a:ext cx="1402079" cy="923330"/>
            </a:xfrm>
            <a:prstGeom prst="rect">
              <a:avLst/>
            </a:prstGeom>
            <a:solidFill>
              <a:srgbClr val="0070C0"/>
            </a:solidFill>
            <a:ln>
              <a:solidFill>
                <a:schemeClr val="tx1"/>
              </a:solidFill>
            </a:ln>
          </p:spPr>
          <p:txBody>
            <a:bodyPr wrap="square" rtlCol="0">
              <a:spAutoFit/>
            </a:bodyPr>
            <a:lstStyle/>
            <a:p>
              <a:r>
                <a:rPr lang="en-US" dirty="0">
                  <a:solidFill>
                    <a:schemeClr val="bg1"/>
                  </a:solidFill>
                </a:rPr>
                <a:t>Tesla Model S with large battery</a:t>
              </a:r>
            </a:p>
          </p:txBody>
        </p:sp>
      </p:grpSp>
      <p:sp>
        <p:nvSpPr>
          <p:cNvPr id="2" name="Footer Placeholder 1">
            <a:extLst>
              <a:ext uri="{FF2B5EF4-FFF2-40B4-BE49-F238E27FC236}">
                <a16:creationId xmlns:a16="http://schemas.microsoft.com/office/drawing/2014/main" id="{336073F2-829A-413B-8872-3D4B9D44C1DD}"/>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3" name="Slide Number Placeholder 2">
            <a:extLst>
              <a:ext uri="{FF2B5EF4-FFF2-40B4-BE49-F238E27FC236}">
                <a16:creationId xmlns:a16="http://schemas.microsoft.com/office/drawing/2014/main" id="{003E6294-8D04-4C63-A5CA-E5221AA43AF4}"/>
              </a:ext>
            </a:extLst>
          </p:cNvPr>
          <p:cNvSpPr>
            <a:spLocks noGrp="1"/>
          </p:cNvSpPr>
          <p:nvPr>
            <p:ph type="sldNum" sz="quarter" idx="12"/>
          </p:nvPr>
        </p:nvSpPr>
        <p:spPr/>
        <p:txBody>
          <a:bodyPr/>
          <a:lstStyle/>
          <a:p>
            <a:fld id="{CFB13D1D-BF2A-4550-9A91-1D141BAF5456}" type="slidenum">
              <a:rPr lang="en-US" smtClean="0"/>
              <a:t>32</a:t>
            </a:fld>
            <a:endParaRPr lang="en-US" dirty="0"/>
          </a:p>
        </p:txBody>
      </p:sp>
      <p:sp>
        <p:nvSpPr>
          <p:cNvPr id="11" name="Oval 10">
            <a:extLst>
              <a:ext uri="{FF2B5EF4-FFF2-40B4-BE49-F238E27FC236}">
                <a16:creationId xmlns:a16="http://schemas.microsoft.com/office/drawing/2014/main" id="{D39F0F52-8EC8-43C5-90FE-9B8410F774A0}"/>
              </a:ext>
            </a:extLst>
          </p:cNvPr>
          <p:cNvSpPr/>
          <p:nvPr/>
        </p:nvSpPr>
        <p:spPr>
          <a:xfrm>
            <a:off x="6855726" y="1619357"/>
            <a:ext cx="3070746"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174A-0653-44BC-B084-43E6FF75C3CF}"/>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FFC44D24-9D85-45D2-940A-C7C92D41670D}"/>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EE927C9A-51AF-49FF-9272-E656E323512D}"/>
              </a:ext>
            </a:extLst>
          </p:cNvPr>
          <p:cNvSpPr>
            <a:spLocks noGrp="1"/>
          </p:cNvSpPr>
          <p:nvPr>
            <p:ph type="sldNum" sz="quarter" idx="12"/>
          </p:nvPr>
        </p:nvSpPr>
        <p:spPr/>
        <p:txBody>
          <a:bodyPr/>
          <a:lstStyle/>
          <a:p>
            <a:fld id="{CFB13D1D-BF2A-4550-9A91-1D141BAF5456}" type="slidenum">
              <a:rPr lang="en-US" smtClean="0"/>
              <a:t>33</a:t>
            </a:fld>
            <a:endParaRPr lang="en-US" dirty="0"/>
          </a:p>
        </p:txBody>
      </p:sp>
      <p:pic>
        <p:nvPicPr>
          <p:cNvPr id="7" name="Picture 6">
            <a:extLst>
              <a:ext uri="{FF2B5EF4-FFF2-40B4-BE49-F238E27FC236}">
                <a16:creationId xmlns:a16="http://schemas.microsoft.com/office/drawing/2014/main" id="{9F55C2E6-0FEF-46D6-8B18-5F51F53C0C43}"/>
              </a:ext>
            </a:extLst>
          </p:cNvPr>
          <p:cNvPicPr>
            <a:picLocks noChangeAspect="1"/>
          </p:cNvPicPr>
          <p:nvPr/>
        </p:nvPicPr>
        <p:blipFill>
          <a:blip r:embed="rId2"/>
          <a:stretch>
            <a:fillRect/>
          </a:stretch>
        </p:blipFill>
        <p:spPr>
          <a:xfrm>
            <a:off x="87505" y="136525"/>
            <a:ext cx="5680476" cy="4145461"/>
          </a:xfrm>
          <a:prstGeom prst="rect">
            <a:avLst/>
          </a:prstGeom>
        </p:spPr>
      </p:pic>
      <p:pic>
        <p:nvPicPr>
          <p:cNvPr id="5" name="Content Placeholder 4">
            <a:extLst>
              <a:ext uri="{FF2B5EF4-FFF2-40B4-BE49-F238E27FC236}">
                <a16:creationId xmlns:a16="http://schemas.microsoft.com/office/drawing/2014/main" id="{229D4402-2BE3-4512-B781-81987459B84B}"/>
              </a:ext>
            </a:extLst>
          </p:cNvPr>
          <p:cNvPicPr>
            <a:picLocks noGrp="1" noChangeAspect="1"/>
          </p:cNvPicPr>
          <p:nvPr>
            <p:ph idx="1"/>
          </p:nvPr>
        </p:nvPicPr>
        <p:blipFill>
          <a:blip r:embed="rId3"/>
          <a:stretch>
            <a:fillRect/>
          </a:stretch>
        </p:blipFill>
        <p:spPr>
          <a:xfrm>
            <a:off x="4659505" y="914388"/>
            <a:ext cx="7444990" cy="5441962"/>
          </a:xfrm>
          <a:prstGeom prst="rect">
            <a:avLst/>
          </a:prstGeom>
        </p:spPr>
      </p:pic>
      <p:sp>
        <p:nvSpPr>
          <p:cNvPr id="8" name="Oval 7">
            <a:extLst>
              <a:ext uri="{FF2B5EF4-FFF2-40B4-BE49-F238E27FC236}">
                <a16:creationId xmlns:a16="http://schemas.microsoft.com/office/drawing/2014/main" id="{71B80376-7C61-4BAD-81C5-F7EF920F343D}"/>
              </a:ext>
            </a:extLst>
          </p:cNvPr>
          <p:cNvSpPr/>
          <p:nvPr/>
        </p:nvSpPr>
        <p:spPr>
          <a:xfrm>
            <a:off x="6728347" y="1630997"/>
            <a:ext cx="3070746"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71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34DA223-DD9B-4069-BAA7-B4B5BF2F2D9C}"/>
              </a:ext>
            </a:extLst>
          </p:cNvPr>
          <p:cNvPicPr>
            <a:picLocks noGrp="1" noChangeAspect="1"/>
          </p:cNvPicPr>
          <p:nvPr>
            <p:ph idx="1"/>
          </p:nvPr>
        </p:nvPicPr>
        <p:blipFill>
          <a:blip r:embed="rId2"/>
          <a:stretch>
            <a:fillRect/>
          </a:stretch>
        </p:blipFill>
        <p:spPr>
          <a:xfrm>
            <a:off x="177952" y="194528"/>
            <a:ext cx="4709160" cy="3436620"/>
          </a:xfrm>
          <a:prstGeom prst="rect">
            <a:avLst/>
          </a:prstGeom>
        </p:spPr>
      </p:pic>
      <p:pic>
        <p:nvPicPr>
          <p:cNvPr id="6" name="Picture 5">
            <a:extLst>
              <a:ext uri="{FF2B5EF4-FFF2-40B4-BE49-F238E27FC236}">
                <a16:creationId xmlns:a16="http://schemas.microsoft.com/office/drawing/2014/main" id="{422C7401-236C-4F0C-ADE2-1E2007617093}"/>
              </a:ext>
            </a:extLst>
          </p:cNvPr>
          <p:cNvPicPr>
            <a:picLocks noChangeAspect="1"/>
          </p:cNvPicPr>
          <p:nvPr/>
        </p:nvPicPr>
        <p:blipFill>
          <a:blip r:embed="rId3"/>
          <a:stretch>
            <a:fillRect/>
          </a:stretch>
        </p:blipFill>
        <p:spPr>
          <a:xfrm>
            <a:off x="4226863" y="1054099"/>
            <a:ext cx="7657224" cy="5438776"/>
          </a:xfrm>
          <a:prstGeom prst="rect">
            <a:avLst/>
          </a:prstGeom>
        </p:spPr>
      </p:pic>
      <p:sp>
        <p:nvSpPr>
          <p:cNvPr id="4" name="Footer Placeholder 3">
            <a:extLst>
              <a:ext uri="{FF2B5EF4-FFF2-40B4-BE49-F238E27FC236}">
                <a16:creationId xmlns:a16="http://schemas.microsoft.com/office/drawing/2014/main" id="{FE1C3BE2-AB32-4861-A6C7-27688FD2629A}"/>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89E34D41-3F03-4943-834F-A0F92A340BDA}"/>
              </a:ext>
            </a:extLst>
          </p:cNvPr>
          <p:cNvSpPr>
            <a:spLocks noGrp="1"/>
          </p:cNvSpPr>
          <p:nvPr>
            <p:ph type="sldNum" sz="quarter" idx="12"/>
          </p:nvPr>
        </p:nvSpPr>
        <p:spPr/>
        <p:txBody>
          <a:bodyPr/>
          <a:lstStyle/>
          <a:p>
            <a:fld id="{CFB13D1D-BF2A-4550-9A91-1D141BAF5456}" type="slidenum">
              <a:rPr lang="en-US" smtClean="0"/>
              <a:t>34</a:t>
            </a:fld>
            <a:endParaRPr lang="en-US" dirty="0"/>
          </a:p>
        </p:txBody>
      </p:sp>
      <p:sp>
        <p:nvSpPr>
          <p:cNvPr id="10" name="Callout: Line 9">
            <a:extLst>
              <a:ext uri="{FF2B5EF4-FFF2-40B4-BE49-F238E27FC236}">
                <a16:creationId xmlns:a16="http://schemas.microsoft.com/office/drawing/2014/main" id="{324FBD69-DABC-47C9-99EB-55ECB66122EA}"/>
              </a:ext>
            </a:extLst>
          </p:cNvPr>
          <p:cNvSpPr/>
          <p:nvPr/>
        </p:nvSpPr>
        <p:spPr>
          <a:xfrm>
            <a:off x="5467825" y="2637660"/>
            <a:ext cx="2405795" cy="1543051"/>
          </a:xfrm>
          <a:prstGeom prst="borderCallout1">
            <a:avLst>
              <a:gd name="adj1" fmla="val 37324"/>
              <a:gd name="adj2" fmla="val 96048"/>
              <a:gd name="adj3" fmla="val 79103"/>
              <a:gd name="adj4" fmla="val 1844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200 Kwh near future battery requires 1826 lb (830kg) battery in a 6500 lb (3000kg) machine </a:t>
            </a:r>
          </a:p>
        </p:txBody>
      </p:sp>
      <p:sp>
        <p:nvSpPr>
          <p:cNvPr id="13" name="Oval 12">
            <a:extLst>
              <a:ext uri="{FF2B5EF4-FFF2-40B4-BE49-F238E27FC236}">
                <a16:creationId xmlns:a16="http://schemas.microsoft.com/office/drawing/2014/main" id="{2D9070C5-C713-4222-980D-6AF6F8DF5DE6}"/>
              </a:ext>
            </a:extLst>
          </p:cNvPr>
          <p:cNvSpPr/>
          <p:nvPr/>
        </p:nvSpPr>
        <p:spPr>
          <a:xfrm>
            <a:off x="8153400" y="1363575"/>
            <a:ext cx="2126015"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652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1">
            <a:extLst>
              <a:ext uri="{FF2B5EF4-FFF2-40B4-BE49-F238E27FC236}">
                <a16:creationId xmlns:a16="http://schemas.microsoft.com/office/drawing/2014/main" id="{638998B5-8F49-41F1-8F5D-FB1B152B20E9}"/>
              </a:ext>
            </a:extLst>
          </p:cNvPr>
          <p:cNvPicPr>
            <a:picLocks noChangeAspect="1"/>
          </p:cNvPicPr>
          <p:nvPr/>
        </p:nvPicPr>
        <p:blipFill>
          <a:blip r:embed="rId2"/>
          <a:stretch>
            <a:fillRect/>
          </a:stretch>
        </p:blipFill>
        <p:spPr>
          <a:xfrm>
            <a:off x="177952" y="194528"/>
            <a:ext cx="4709160" cy="3436620"/>
          </a:xfrm>
          <a:prstGeom prst="rect">
            <a:avLst/>
          </a:prstGeom>
        </p:spPr>
      </p:pic>
      <p:pic>
        <p:nvPicPr>
          <p:cNvPr id="6" name="Content Placeholder 5">
            <a:extLst>
              <a:ext uri="{FF2B5EF4-FFF2-40B4-BE49-F238E27FC236}">
                <a16:creationId xmlns:a16="http://schemas.microsoft.com/office/drawing/2014/main" id="{82175DAF-B4BA-482C-95B5-A2187953065D}"/>
              </a:ext>
            </a:extLst>
          </p:cNvPr>
          <p:cNvPicPr>
            <a:picLocks noGrp="1" noChangeAspect="1"/>
          </p:cNvPicPr>
          <p:nvPr>
            <p:ph idx="1"/>
          </p:nvPr>
        </p:nvPicPr>
        <p:blipFill>
          <a:blip r:embed="rId3"/>
          <a:stretch>
            <a:fillRect/>
          </a:stretch>
        </p:blipFill>
        <p:spPr>
          <a:xfrm>
            <a:off x="4176214" y="789290"/>
            <a:ext cx="7837833" cy="5567059"/>
          </a:xfrm>
          <a:prstGeom prst="rect">
            <a:avLst/>
          </a:prstGeom>
        </p:spPr>
      </p:pic>
      <p:sp>
        <p:nvSpPr>
          <p:cNvPr id="4" name="Footer Placeholder 3">
            <a:extLst>
              <a:ext uri="{FF2B5EF4-FFF2-40B4-BE49-F238E27FC236}">
                <a16:creationId xmlns:a16="http://schemas.microsoft.com/office/drawing/2014/main" id="{33C36C84-72E3-45DF-BCD8-4F88C4979592}"/>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5E2761ED-D782-48C3-9DAC-E7A804B01730}"/>
              </a:ext>
            </a:extLst>
          </p:cNvPr>
          <p:cNvSpPr>
            <a:spLocks noGrp="1"/>
          </p:cNvSpPr>
          <p:nvPr>
            <p:ph type="sldNum" sz="quarter" idx="12"/>
          </p:nvPr>
        </p:nvSpPr>
        <p:spPr/>
        <p:txBody>
          <a:bodyPr/>
          <a:lstStyle/>
          <a:p>
            <a:fld id="{CFB13D1D-BF2A-4550-9A91-1D141BAF5456}" type="slidenum">
              <a:rPr lang="en-US" smtClean="0"/>
              <a:t>35</a:t>
            </a:fld>
            <a:endParaRPr lang="en-US" dirty="0"/>
          </a:p>
        </p:txBody>
      </p:sp>
      <p:sp>
        <p:nvSpPr>
          <p:cNvPr id="13" name="Callout: Line 12">
            <a:extLst>
              <a:ext uri="{FF2B5EF4-FFF2-40B4-BE49-F238E27FC236}">
                <a16:creationId xmlns:a16="http://schemas.microsoft.com/office/drawing/2014/main" id="{AC5392C5-F9DA-45F8-AF04-F76355DA992A}"/>
              </a:ext>
            </a:extLst>
          </p:cNvPr>
          <p:cNvSpPr/>
          <p:nvPr/>
        </p:nvSpPr>
        <p:spPr>
          <a:xfrm>
            <a:off x="6204805" y="2350636"/>
            <a:ext cx="2405795" cy="1543051"/>
          </a:xfrm>
          <a:prstGeom prst="borderCallout1">
            <a:avLst>
              <a:gd name="adj1" fmla="val 43515"/>
              <a:gd name="adj2" fmla="val 101721"/>
              <a:gd name="adj3" fmla="val 81756"/>
              <a:gd name="adj4" fmla="val 1538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200 Kwh near future battery requires 1826 lb (830kg) battery in a 6000 lb (2700kg) machine </a:t>
            </a:r>
          </a:p>
        </p:txBody>
      </p:sp>
      <p:sp>
        <p:nvSpPr>
          <p:cNvPr id="14" name="Callout: Line 13">
            <a:extLst>
              <a:ext uri="{FF2B5EF4-FFF2-40B4-BE49-F238E27FC236}">
                <a16:creationId xmlns:a16="http://schemas.microsoft.com/office/drawing/2014/main" id="{4F3CE865-A931-4DCD-BBBE-FB1A880C0D5B}"/>
              </a:ext>
            </a:extLst>
          </p:cNvPr>
          <p:cNvSpPr/>
          <p:nvPr/>
        </p:nvSpPr>
        <p:spPr>
          <a:xfrm>
            <a:off x="1632805" y="4041773"/>
            <a:ext cx="2405795" cy="1543051"/>
          </a:xfrm>
          <a:prstGeom prst="borderCallout1">
            <a:avLst>
              <a:gd name="adj1" fmla="val 44399"/>
              <a:gd name="adj2" fmla="val 100586"/>
              <a:gd name="adj3" fmla="val 51684"/>
              <a:gd name="adj4" fmla="val 196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50 Kwh near future battery requires 470 lb (214kg) battery in a 3000 lb (1350kg) machine </a:t>
            </a:r>
          </a:p>
        </p:txBody>
      </p:sp>
      <p:sp>
        <p:nvSpPr>
          <p:cNvPr id="16" name="Oval 15">
            <a:extLst>
              <a:ext uri="{FF2B5EF4-FFF2-40B4-BE49-F238E27FC236}">
                <a16:creationId xmlns:a16="http://schemas.microsoft.com/office/drawing/2014/main" id="{02D3665E-0B6E-426E-A5D3-5EC47CB288E9}"/>
              </a:ext>
            </a:extLst>
          </p:cNvPr>
          <p:cNvSpPr/>
          <p:nvPr/>
        </p:nvSpPr>
        <p:spPr>
          <a:xfrm>
            <a:off x="8610600" y="1526741"/>
            <a:ext cx="2405794"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1CA42C-1CAE-4E2C-895A-F6ECF86C33FD}"/>
              </a:ext>
            </a:extLst>
          </p:cNvPr>
          <p:cNvSpPr/>
          <p:nvPr/>
        </p:nvSpPr>
        <p:spPr>
          <a:xfrm>
            <a:off x="8093425" y="1114794"/>
            <a:ext cx="2405794" cy="549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87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09481-0B06-4678-8D37-C9DECAD1FFE5}"/>
              </a:ext>
            </a:extLst>
          </p:cNvPr>
          <p:cNvPicPr/>
          <p:nvPr/>
        </p:nvPicPr>
        <p:blipFill>
          <a:blip r:embed="rId2" cstate="print"/>
          <a:srcRect/>
          <a:stretch>
            <a:fillRect/>
          </a:stretch>
        </p:blipFill>
        <p:spPr bwMode="auto">
          <a:xfrm>
            <a:off x="2005263" y="544036"/>
            <a:ext cx="7684168" cy="5769928"/>
          </a:xfrm>
          <a:prstGeom prst="rect">
            <a:avLst/>
          </a:prstGeom>
          <a:noFill/>
        </p:spPr>
      </p:pic>
      <p:sp>
        <p:nvSpPr>
          <p:cNvPr id="3" name="Footer Placeholder 2">
            <a:extLst>
              <a:ext uri="{FF2B5EF4-FFF2-40B4-BE49-F238E27FC236}">
                <a16:creationId xmlns:a16="http://schemas.microsoft.com/office/drawing/2014/main" id="{6030F86C-E280-4928-9E74-54469E1DD4F4}"/>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01D48D41-3D16-49CD-B67E-DC548159D5F9}"/>
              </a:ext>
            </a:extLst>
          </p:cNvPr>
          <p:cNvSpPr>
            <a:spLocks noGrp="1"/>
          </p:cNvSpPr>
          <p:nvPr>
            <p:ph type="sldNum" sz="quarter" idx="12"/>
          </p:nvPr>
        </p:nvSpPr>
        <p:spPr/>
        <p:txBody>
          <a:bodyPr/>
          <a:lstStyle/>
          <a:p>
            <a:fld id="{CFB13D1D-BF2A-4550-9A91-1D141BAF5456}" type="slidenum">
              <a:rPr lang="en-US" smtClean="0"/>
              <a:t>36</a:t>
            </a:fld>
            <a:endParaRPr lang="en-US" dirty="0"/>
          </a:p>
        </p:txBody>
      </p:sp>
    </p:spTree>
    <p:extLst>
      <p:ext uri="{BB962C8B-B14F-4D97-AF65-F5344CB8AC3E}">
        <p14:creationId xmlns:p14="http://schemas.microsoft.com/office/powerpoint/2010/main" val="1409008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4E0BB-A58C-420F-9560-E00D27F293F7}"/>
              </a:ext>
            </a:extLst>
          </p:cNvPr>
          <p:cNvPicPr/>
          <p:nvPr/>
        </p:nvPicPr>
        <p:blipFill>
          <a:blip r:embed="rId2" cstate="print"/>
          <a:srcRect/>
          <a:stretch>
            <a:fillRect/>
          </a:stretch>
        </p:blipFill>
        <p:spPr bwMode="auto">
          <a:xfrm>
            <a:off x="1057275" y="365125"/>
            <a:ext cx="8729663" cy="5811837"/>
          </a:xfrm>
          <a:prstGeom prst="rect">
            <a:avLst/>
          </a:prstGeom>
          <a:noFill/>
        </p:spPr>
      </p:pic>
      <p:sp>
        <p:nvSpPr>
          <p:cNvPr id="3" name="TextBox 2">
            <a:extLst>
              <a:ext uri="{FF2B5EF4-FFF2-40B4-BE49-F238E27FC236}">
                <a16:creationId xmlns:a16="http://schemas.microsoft.com/office/drawing/2014/main" id="{B27FF0CF-3142-49E3-8D8B-CF90EB503E25}"/>
              </a:ext>
            </a:extLst>
          </p:cNvPr>
          <p:cNvSpPr txBox="1"/>
          <p:nvPr/>
        </p:nvSpPr>
        <p:spPr>
          <a:xfrm>
            <a:off x="6997700" y="1701383"/>
            <a:ext cx="2489200" cy="1569660"/>
          </a:xfrm>
          <a:prstGeom prst="rect">
            <a:avLst/>
          </a:prstGeom>
          <a:solidFill>
            <a:schemeClr val="accent1"/>
          </a:solidFill>
        </p:spPr>
        <p:txBody>
          <a:bodyPr wrap="square" rtlCol="0">
            <a:spAutoFit/>
          </a:bodyPr>
          <a:lstStyle/>
          <a:p>
            <a:r>
              <a:rPr lang="en-US" sz="2400" dirty="0">
                <a:solidFill>
                  <a:schemeClr val="bg1"/>
                </a:solidFill>
              </a:rPr>
              <a:t>USTOL has nearly twice the range as the comparable eVTOL</a:t>
            </a:r>
          </a:p>
        </p:txBody>
      </p:sp>
      <p:sp>
        <p:nvSpPr>
          <p:cNvPr id="5" name="Footer Placeholder 4">
            <a:extLst>
              <a:ext uri="{FF2B5EF4-FFF2-40B4-BE49-F238E27FC236}">
                <a16:creationId xmlns:a16="http://schemas.microsoft.com/office/drawing/2014/main" id="{FD0A4742-427C-4E56-BAA4-71AB973058C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1330C673-CC8A-4C4D-B24E-377152519EF8}"/>
              </a:ext>
            </a:extLst>
          </p:cNvPr>
          <p:cNvSpPr>
            <a:spLocks noGrp="1"/>
          </p:cNvSpPr>
          <p:nvPr>
            <p:ph type="sldNum" sz="quarter" idx="12"/>
          </p:nvPr>
        </p:nvSpPr>
        <p:spPr/>
        <p:txBody>
          <a:bodyPr/>
          <a:lstStyle/>
          <a:p>
            <a:fld id="{CFB13D1D-BF2A-4550-9A91-1D141BAF5456}" type="slidenum">
              <a:rPr lang="en-US" smtClean="0"/>
              <a:t>37</a:t>
            </a:fld>
            <a:endParaRPr lang="en-US" dirty="0"/>
          </a:p>
        </p:txBody>
      </p:sp>
    </p:spTree>
    <p:extLst>
      <p:ext uri="{BB962C8B-B14F-4D97-AF65-F5344CB8AC3E}">
        <p14:creationId xmlns:p14="http://schemas.microsoft.com/office/powerpoint/2010/main" val="17838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5B43-E2F7-422C-8ABE-F9D99F2EA457}"/>
              </a:ext>
            </a:extLst>
          </p:cNvPr>
          <p:cNvSpPr>
            <a:spLocks noGrp="1"/>
          </p:cNvSpPr>
          <p:nvPr>
            <p:ph type="title"/>
          </p:nvPr>
        </p:nvSpPr>
        <p:spPr/>
        <p:txBody>
          <a:bodyPr/>
          <a:lstStyle/>
          <a:p>
            <a:r>
              <a:rPr lang="en-US" dirty="0">
                <a:latin typeface="+mn-lt"/>
                <a:ea typeface="+mn-ea"/>
                <a:cs typeface="+mn-cs"/>
              </a:rPr>
              <a:t>Takeaway #1</a:t>
            </a:r>
          </a:p>
        </p:txBody>
      </p:sp>
      <p:sp>
        <p:nvSpPr>
          <p:cNvPr id="3" name="Content Placeholder 2">
            <a:extLst>
              <a:ext uri="{FF2B5EF4-FFF2-40B4-BE49-F238E27FC236}">
                <a16:creationId xmlns:a16="http://schemas.microsoft.com/office/drawing/2014/main" id="{00475846-330F-4C44-839B-27F838B432F3}"/>
              </a:ext>
            </a:extLst>
          </p:cNvPr>
          <p:cNvSpPr>
            <a:spLocks noGrp="1"/>
          </p:cNvSpPr>
          <p:nvPr>
            <p:ph idx="1"/>
          </p:nvPr>
        </p:nvSpPr>
        <p:spPr>
          <a:xfrm>
            <a:off x="838200" y="1801504"/>
            <a:ext cx="10712116" cy="3603010"/>
          </a:xfrm>
        </p:spPr>
        <p:txBody>
          <a:bodyPr>
            <a:normAutofit/>
          </a:bodyPr>
          <a:lstStyle/>
          <a:p>
            <a:pPr marL="0" indent="0">
              <a:lnSpc>
                <a:spcPct val="110000"/>
              </a:lnSpc>
              <a:buNone/>
            </a:pPr>
            <a:r>
              <a:rPr lang="en-US" sz="4400" b="1" dirty="0"/>
              <a:t>Rotor-craft</a:t>
            </a:r>
            <a:r>
              <a:rPr lang="en-US" sz="4400" dirty="0"/>
              <a:t> may evolve into usable short distance PAVs, but regardless of battery evolution, they </a:t>
            </a:r>
            <a:r>
              <a:rPr lang="en-US" sz="4400" b="1" dirty="0"/>
              <a:t>will always be severely range limited</a:t>
            </a:r>
            <a:r>
              <a:rPr lang="en-US" sz="4400" dirty="0"/>
              <a:t> unless they go hybrid.</a:t>
            </a:r>
          </a:p>
        </p:txBody>
      </p:sp>
      <p:sp>
        <p:nvSpPr>
          <p:cNvPr id="5" name="Footer Placeholder 4">
            <a:extLst>
              <a:ext uri="{FF2B5EF4-FFF2-40B4-BE49-F238E27FC236}">
                <a16:creationId xmlns:a16="http://schemas.microsoft.com/office/drawing/2014/main" id="{3357CCDF-B153-4E45-AD87-E0A2241FBC5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48B8B187-B3F2-4637-8D70-BCE97898970D}"/>
              </a:ext>
            </a:extLst>
          </p:cNvPr>
          <p:cNvSpPr>
            <a:spLocks noGrp="1"/>
          </p:cNvSpPr>
          <p:nvPr>
            <p:ph type="sldNum" sz="quarter" idx="12"/>
          </p:nvPr>
        </p:nvSpPr>
        <p:spPr/>
        <p:txBody>
          <a:bodyPr/>
          <a:lstStyle/>
          <a:p>
            <a:fld id="{CFB13D1D-BF2A-4550-9A91-1D141BAF5456}" type="slidenum">
              <a:rPr lang="en-US" smtClean="0"/>
              <a:t>38</a:t>
            </a:fld>
            <a:endParaRPr lang="en-US" dirty="0"/>
          </a:p>
        </p:txBody>
      </p:sp>
    </p:spTree>
    <p:extLst>
      <p:ext uri="{BB962C8B-B14F-4D97-AF65-F5344CB8AC3E}">
        <p14:creationId xmlns:p14="http://schemas.microsoft.com/office/powerpoint/2010/main" val="108060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5B43-E2F7-422C-8ABE-F9D99F2EA457}"/>
              </a:ext>
            </a:extLst>
          </p:cNvPr>
          <p:cNvSpPr>
            <a:spLocks noGrp="1"/>
          </p:cNvSpPr>
          <p:nvPr>
            <p:ph type="title"/>
          </p:nvPr>
        </p:nvSpPr>
        <p:spPr/>
        <p:txBody>
          <a:bodyPr/>
          <a:lstStyle/>
          <a:p>
            <a:r>
              <a:rPr lang="en-US" dirty="0">
                <a:latin typeface="+mn-lt"/>
                <a:ea typeface="+mn-ea"/>
                <a:cs typeface="+mn-cs"/>
              </a:rPr>
              <a:t>Takeaway #2</a:t>
            </a:r>
          </a:p>
        </p:txBody>
      </p:sp>
      <p:sp>
        <p:nvSpPr>
          <p:cNvPr id="3" name="Content Placeholder 2">
            <a:extLst>
              <a:ext uri="{FF2B5EF4-FFF2-40B4-BE49-F238E27FC236}">
                <a16:creationId xmlns:a16="http://schemas.microsoft.com/office/drawing/2014/main" id="{00475846-330F-4C44-839B-27F838B432F3}"/>
              </a:ext>
            </a:extLst>
          </p:cNvPr>
          <p:cNvSpPr>
            <a:spLocks noGrp="1"/>
          </p:cNvSpPr>
          <p:nvPr>
            <p:ph idx="1"/>
          </p:nvPr>
        </p:nvSpPr>
        <p:spPr>
          <a:xfrm>
            <a:off x="816591" y="1897039"/>
            <a:ext cx="10712116" cy="2538484"/>
          </a:xfrm>
        </p:spPr>
        <p:txBody>
          <a:bodyPr>
            <a:normAutofit/>
          </a:bodyPr>
          <a:lstStyle/>
          <a:p>
            <a:pPr marL="0" indent="0">
              <a:lnSpc>
                <a:spcPct val="110000"/>
              </a:lnSpc>
              <a:buNone/>
            </a:pPr>
            <a:r>
              <a:rPr lang="en-US" sz="4400" b="1" dirty="0"/>
              <a:t>eVTOL</a:t>
            </a:r>
            <a:r>
              <a:rPr lang="en-US" sz="4400" dirty="0"/>
              <a:t>s can be developed into short or mid-range vehicles, but they </a:t>
            </a:r>
            <a:r>
              <a:rPr lang="en-US" sz="4400" b="1" dirty="0"/>
              <a:t>will be large, may require hybrid systems and high power</a:t>
            </a:r>
            <a:r>
              <a:rPr lang="en-US" sz="4400" dirty="0"/>
              <a:t>. </a:t>
            </a:r>
          </a:p>
        </p:txBody>
      </p:sp>
      <p:sp>
        <p:nvSpPr>
          <p:cNvPr id="5" name="Footer Placeholder 4">
            <a:extLst>
              <a:ext uri="{FF2B5EF4-FFF2-40B4-BE49-F238E27FC236}">
                <a16:creationId xmlns:a16="http://schemas.microsoft.com/office/drawing/2014/main" id="{3357CCDF-B153-4E45-AD87-E0A2241FBC5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48B8B187-B3F2-4637-8D70-BCE97898970D}"/>
              </a:ext>
            </a:extLst>
          </p:cNvPr>
          <p:cNvSpPr>
            <a:spLocks noGrp="1"/>
          </p:cNvSpPr>
          <p:nvPr>
            <p:ph type="sldNum" sz="quarter" idx="12"/>
          </p:nvPr>
        </p:nvSpPr>
        <p:spPr/>
        <p:txBody>
          <a:bodyPr/>
          <a:lstStyle/>
          <a:p>
            <a:fld id="{CFB13D1D-BF2A-4550-9A91-1D141BAF5456}" type="slidenum">
              <a:rPr lang="en-US" smtClean="0"/>
              <a:t>39</a:t>
            </a:fld>
            <a:endParaRPr lang="en-US" dirty="0"/>
          </a:p>
        </p:txBody>
      </p:sp>
    </p:spTree>
    <p:extLst>
      <p:ext uri="{BB962C8B-B14F-4D97-AF65-F5344CB8AC3E}">
        <p14:creationId xmlns:p14="http://schemas.microsoft.com/office/powerpoint/2010/main" val="28634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0D-C9AB-45ED-A69F-86FDFCD9F423}"/>
              </a:ext>
            </a:extLst>
          </p:cNvPr>
          <p:cNvSpPr>
            <a:spLocks noGrp="1"/>
          </p:cNvSpPr>
          <p:nvPr>
            <p:ph type="title"/>
          </p:nvPr>
        </p:nvSpPr>
        <p:spPr/>
        <p:txBody>
          <a:bodyPr>
            <a:normAutofit/>
          </a:bodyPr>
          <a:lstStyle/>
          <a:p>
            <a:r>
              <a:rPr lang="en-US" dirty="0"/>
              <a:t>In 2015 Vincent Homer and I began to study USTOL potential</a:t>
            </a:r>
          </a:p>
        </p:txBody>
      </p:sp>
      <p:sp>
        <p:nvSpPr>
          <p:cNvPr id="4" name="Footer Placeholder 3">
            <a:extLst>
              <a:ext uri="{FF2B5EF4-FFF2-40B4-BE49-F238E27FC236}">
                <a16:creationId xmlns:a16="http://schemas.microsoft.com/office/drawing/2014/main" id="{AE12FF20-7BBF-486A-97D5-3DA1DC9FE194}"/>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6B0EA88B-FF82-45AA-AD8C-25F2AD6C95A5}"/>
              </a:ext>
            </a:extLst>
          </p:cNvPr>
          <p:cNvSpPr>
            <a:spLocks noGrp="1"/>
          </p:cNvSpPr>
          <p:nvPr>
            <p:ph type="sldNum" sz="quarter" idx="12"/>
          </p:nvPr>
        </p:nvSpPr>
        <p:spPr/>
        <p:txBody>
          <a:bodyPr/>
          <a:lstStyle/>
          <a:p>
            <a:fld id="{CFB13D1D-BF2A-4550-9A91-1D141BAF5456}" type="slidenum">
              <a:rPr lang="en-US" smtClean="0"/>
              <a:t>4</a:t>
            </a:fld>
            <a:endParaRPr lang="en-US" dirty="0"/>
          </a:p>
        </p:txBody>
      </p:sp>
      <p:sp>
        <p:nvSpPr>
          <p:cNvPr id="6" name="Content Placeholder 2">
            <a:extLst>
              <a:ext uri="{FF2B5EF4-FFF2-40B4-BE49-F238E27FC236}">
                <a16:creationId xmlns:a16="http://schemas.microsoft.com/office/drawing/2014/main" id="{25381CC7-E218-43F3-87F4-8C6A6AF8241A}"/>
              </a:ext>
            </a:extLst>
          </p:cNvPr>
          <p:cNvSpPr txBox="1">
            <a:spLocks/>
          </p:cNvSpPr>
          <p:nvPr/>
        </p:nvSpPr>
        <p:spPr>
          <a:xfrm>
            <a:off x="838199" y="1833627"/>
            <a:ext cx="5702489" cy="1325563"/>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None/>
            </a:pPr>
            <a:r>
              <a:rPr lang="en-US" sz="2800" dirty="0">
                <a:solidFill>
                  <a:schemeClr val="bg1"/>
                </a:solidFill>
              </a:rPr>
              <a:t>Between us we have nearly 100 years of experience in engineering, aeronautics, and making things work</a:t>
            </a:r>
          </a:p>
        </p:txBody>
      </p:sp>
      <p:sp>
        <p:nvSpPr>
          <p:cNvPr id="7" name="Content Placeholder 2">
            <a:extLst>
              <a:ext uri="{FF2B5EF4-FFF2-40B4-BE49-F238E27FC236}">
                <a16:creationId xmlns:a16="http://schemas.microsoft.com/office/drawing/2014/main" id="{06AF0CBB-2BEC-4500-91A2-48B279B89681}"/>
              </a:ext>
            </a:extLst>
          </p:cNvPr>
          <p:cNvSpPr txBox="1">
            <a:spLocks/>
          </p:cNvSpPr>
          <p:nvPr/>
        </p:nvSpPr>
        <p:spPr>
          <a:xfrm>
            <a:off x="3125336" y="3302129"/>
            <a:ext cx="5485263" cy="1325563"/>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None/>
            </a:pPr>
            <a:r>
              <a:rPr lang="en-US" sz="2800" dirty="0">
                <a:solidFill>
                  <a:schemeClr val="bg1"/>
                </a:solidFill>
              </a:rPr>
              <a:t>Vince did wind tunnel research funded by Custer Channel Wings in 1970</a:t>
            </a:r>
          </a:p>
        </p:txBody>
      </p:sp>
      <p:sp>
        <p:nvSpPr>
          <p:cNvPr id="8" name="Content Placeholder 2">
            <a:extLst>
              <a:ext uri="{FF2B5EF4-FFF2-40B4-BE49-F238E27FC236}">
                <a16:creationId xmlns:a16="http://schemas.microsoft.com/office/drawing/2014/main" id="{3D99B0C6-E0A5-4E15-9FC0-D3DE44AAB61C}"/>
              </a:ext>
            </a:extLst>
          </p:cNvPr>
          <p:cNvSpPr txBox="1">
            <a:spLocks/>
          </p:cNvSpPr>
          <p:nvPr/>
        </p:nvSpPr>
        <p:spPr>
          <a:xfrm>
            <a:off x="6540689" y="5030478"/>
            <a:ext cx="4139821" cy="662782"/>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None/>
            </a:pPr>
            <a:r>
              <a:rPr lang="en-US" sz="2800" dirty="0">
                <a:solidFill>
                  <a:schemeClr val="bg1"/>
                </a:solidFill>
              </a:rPr>
              <a:t>We are totally self funded</a:t>
            </a:r>
          </a:p>
        </p:txBody>
      </p:sp>
      <p:sp>
        <p:nvSpPr>
          <p:cNvPr id="9" name="Content Placeholder 2">
            <a:extLst>
              <a:ext uri="{FF2B5EF4-FFF2-40B4-BE49-F238E27FC236}">
                <a16:creationId xmlns:a16="http://schemas.microsoft.com/office/drawing/2014/main" id="{8E659CFD-53D3-4660-8C64-C7926A56F56A}"/>
              </a:ext>
            </a:extLst>
          </p:cNvPr>
          <p:cNvSpPr txBox="1">
            <a:spLocks/>
          </p:cNvSpPr>
          <p:nvPr/>
        </p:nvSpPr>
        <p:spPr>
          <a:xfrm>
            <a:off x="789295" y="4839510"/>
            <a:ext cx="4672084" cy="926639"/>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None/>
            </a:pPr>
            <a:r>
              <a:rPr lang="en-US" sz="2800" dirty="0">
                <a:solidFill>
                  <a:schemeClr val="bg1"/>
                </a:solidFill>
              </a:rPr>
              <a:t>We have a patent application in process</a:t>
            </a:r>
          </a:p>
        </p:txBody>
      </p:sp>
    </p:spTree>
    <p:extLst>
      <p:ext uri="{BB962C8B-B14F-4D97-AF65-F5344CB8AC3E}">
        <p14:creationId xmlns:p14="http://schemas.microsoft.com/office/powerpoint/2010/main" val="203526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5B43-E2F7-422C-8ABE-F9D99F2EA457}"/>
              </a:ext>
            </a:extLst>
          </p:cNvPr>
          <p:cNvSpPr>
            <a:spLocks noGrp="1"/>
          </p:cNvSpPr>
          <p:nvPr>
            <p:ph type="title"/>
          </p:nvPr>
        </p:nvSpPr>
        <p:spPr/>
        <p:txBody>
          <a:bodyPr/>
          <a:lstStyle/>
          <a:p>
            <a:pPr>
              <a:lnSpc>
                <a:spcPct val="110000"/>
              </a:lnSpc>
              <a:spcBef>
                <a:spcPts val="1000"/>
              </a:spcBef>
            </a:pPr>
            <a:r>
              <a:rPr lang="en-US" dirty="0">
                <a:latin typeface="+mn-lt"/>
                <a:ea typeface="+mn-ea"/>
                <a:cs typeface="+mn-cs"/>
              </a:rPr>
              <a:t>Takeaway #3</a:t>
            </a:r>
          </a:p>
        </p:txBody>
      </p:sp>
      <p:sp>
        <p:nvSpPr>
          <p:cNvPr id="3" name="Content Placeholder 2">
            <a:extLst>
              <a:ext uri="{FF2B5EF4-FFF2-40B4-BE49-F238E27FC236}">
                <a16:creationId xmlns:a16="http://schemas.microsoft.com/office/drawing/2014/main" id="{00475846-330F-4C44-839B-27F838B432F3}"/>
              </a:ext>
            </a:extLst>
          </p:cNvPr>
          <p:cNvSpPr>
            <a:spLocks noGrp="1"/>
          </p:cNvSpPr>
          <p:nvPr>
            <p:ph idx="1"/>
          </p:nvPr>
        </p:nvSpPr>
        <p:spPr>
          <a:xfrm>
            <a:off x="838200" y="1455821"/>
            <a:ext cx="10712116" cy="5037054"/>
          </a:xfrm>
        </p:spPr>
        <p:txBody>
          <a:bodyPr>
            <a:noAutofit/>
          </a:bodyPr>
          <a:lstStyle/>
          <a:p>
            <a:pPr marL="0" indent="0">
              <a:lnSpc>
                <a:spcPct val="110000"/>
              </a:lnSpc>
              <a:buNone/>
            </a:pPr>
            <a:r>
              <a:rPr lang="en-US" sz="4400" b="1" dirty="0"/>
              <a:t>USTOLs</a:t>
            </a:r>
            <a:r>
              <a:rPr lang="en-US" sz="4400" dirty="0"/>
              <a:t> have the potential to be </a:t>
            </a:r>
            <a:r>
              <a:rPr lang="en-US" sz="4400" b="1" dirty="0"/>
              <a:t>a good mid to long range electric air vehicle solution</a:t>
            </a:r>
            <a:r>
              <a:rPr lang="en-US" sz="4400" dirty="0"/>
              <a:t>. </a:t>
            </a:r>
          </a:p>
          <a:p>
            <a:pPr marL="0" indent="0">
              <a:lnSpc>
                <a:spcPct val="110000"/>
              </a:lnSpc>
              <a:buNone/>
            </a:pPr>
            <a:r>
              <a:rPr lang="en-US" sz="4400" dirty="0"/>
              <a:t>Regardless of mission </a:t>
            </a:r>
            <a:r>
              <a:rPr lang="en-US" sz="4400" b="1" dirty="0"/>
              <a:t>USTOLs require about 1/3 the energy as eVTOLs</a:t>
            </a:r>
            <a:r>
              <a:rPr lang="en-US" sz="4400" dirty="0"/>
              <a:t>!</a:t>
            </a:r>
          </a:p>
          <a:p>
            <a:pPr marL="0" indent="0">
              <a:lnSpc>
                <a:spcPct val="110000"/>
              </a:lnSpc>
              <a:buNone/>
            </a:pPr>
            <a:r>
              <a:rPr lang="en-US" sz="4400" dirty="0"/>
              <a:t>Depending on take-off distance, </a:t>
            </a:r>
            <a:r>
              <a:rPr lang="en-US" sz="4400" b="1" dirty="0"/>
              <a:t>USTOLs require much less  power than eVTOLs</a:t>
            </a:r>
            <a:r>
              <a:rPr lang="en-US" sz="4400" dirty="0"/>
              <a:t>.  </a:t>
            </a:r>
          </a:p>
        </p:txBody>
      </p:sp>
      <p:sp>
        <p:nvSpPr>
          <p:cNvPr id="5" name="Footer Placeholder 4">
            <a:extLst>
              <a:ext uri="{FF2B5EF4-FFF2-40B4-BE49-F238E27FC236}">
                <a16:creationId xmlns:a16="http://schemas.microsoft.com/office/drawing/2014/main" id="{3357CCDF-B153-4E45-AD87-E0A2241FBC5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48B8B187-B3F2-4637-8D70-BCE97898970D}"/>
              </a:ext>
            </a:extLst>
          </p:cNvPr>
          <p:cNvSpPr>
            <a:spLocks noGrp="1"/>
          </p:cNvSpPr>
          <p:nvPr>
            <p:ph type="sldNum" sz="quarter" idx="12"/>
          </p:nvPr>
        </p:nvSpPr>
        <p:spPr/>
        <p:txBody>
          <a:bodyPr/>
          <a:lstStyle/>
          <a:p>
            <a:fld id="{CFB13D1D-BF2A-4550-9A91-1D141BAF5456}" type="slidenum">
              <a:rPr lang="en-US" smtClean="0"/>
              <a:t>40</a:t>
            </a:fld>
            <a:endParaRPr lang="en-US" dirty="0"/>
          </a:p>
        </p:txBody>
      </p:sp>
    </p:spTree>
    <p:extLst>
      <p:ext uri="{BB962C8B-B14F-4D97-AF65-F5344CB8AC3E}">
        <p14:creationId xmlns:p14="http://schemas.microsoft.com/office/powerpoint/2010/main" val="10393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5B43-E2F7-422C-8ABE-F9D99F2EA457}"/>
              </a:ext>
            </a:extLst>
          </p:cNvPr>
          <p:cNvSpPr>
            <a:spLocks noGrp="1"/>
          </p:cNvSpPr>
          <p:nvPr>
            <p:ph type="title"/>
          </p:nvPr>
        </p:nvSpPr>
        <p:spPr/>
        <p:txBody>
          <a:bodyPr/>
          <a:lstStyle/>
          <a:p>
            <a:pPr>
              <a:lnSpc>
                <a:spcPct val="110000"/>
              </a:lnSpc>
              <a:spcBef>
                <a:spcPts val="1000"/>
              </a:spcBef>
            </a:pPr>
            <a:r>
              <a:rPr lang="en-US" dirty="0">
                <a:latin typeface="+mn-lt"/>
                <a:ea typeface="+mn-ea"/>
                <a:cs typeface="+mn-cs"/>
              </a:rPr>
              <a:t>Takeaway #4</a:t>
            </a:r>
          </a:p>
        </p:txBody>
      </p:sp>
      <p:sp>
        <p:nvSpPr>
          <p:cNvPr id="3" name="Content Placeholder 2">
            <a:extLst>
              <a:ext uri="{FF2B5EF4-FFF2-40B4-BE49-F238E27FC236}">
                <a16:creationId xmlns:a16="http://schemas.microsoft.com/office/drawing/2014/main" id="{00475846-330F-4C44-839B-27F838B432F3}"/>
              </a:ext>
            </a:extLst>
          </p:cNvPr>
          <p:cNvSpPr>
            <a:spLocks noGrp="1"/>
          </p:cNvSpPr>
          <p:nvPr>
            <p:ph idx="1"/>
          </p:nvPr>
        </p:nvSpPr>
        <p:spPr>
          <a:xfrm>
            <a:off x="838200" y="1455821"/>
            <a:ext cx="10755573" cy="4631080"/>
          </a:xfrm>
        </p:spPr>
        <p:txBody>
          <a:bodyPr>
            <a:noAutofit/>
          </a:bodyPr>
          <a:lstStyle/>
          <a:p>
            <a:pPr marL="0" indent="0">
              <a:lnSpc>
                <a:spcPct val="110000"/>
              </a:lnSpc>
              <a:buNone/>
            </a:pPr>
            <a:r>
              <a:rPr lang="en-US" sz="4000" b="1" dirty="0"/>
              <a:t>PAI (Propulsion Airframe Interaction)  is under-studied in the current PAV frenzy</a:t>
            </a:r>
            <a:r>
              <a:rPr lang="en-US" sz="4000" dirty="0"/>
              <a:t>.  Most rotor-craft and eVTOLs use brute force where there might be more subtle solutions leading to great energy savings and power/noise reduction.</a:t>
            </a:r>
          </a:p>
          <a:p>
            <a:pPr marL="0" indent="0">
              <a:lnSpc>
                <a:spcPct val="110000"/>
              </a:lnSpc>
              <a:buNone/>
            </a:pPr>
            <a:r>
              <a:rPr lang="en-US" sz="4000" b="1" dirty="0"/>
              <a:t>The IDEAL project uses DEP with EDFs leveraging PAI to achieve USTOL</a:t>
            </a:r>
            <a:r>
              <a:rPr lang="en-US" sz="4000" dirty="0"/>
              <a:t>.</a:t>
            </a:r>
          </a:p>
        </p:txBody>
      </p:sp>
      <p:sp>
        <p:nvSpPr>
          <p:cNvPr id="5" name="Footer Placeholder 4">
            <a:extLst>
              <a:ext uri="{FF2B5EF4-FFF2-40B4-BE49-F238E27FC236}">
                <a16:creationId xmlns:a16="http://schemas.microsoft.com/office/drawing/2014/main" id="{3357CCDF-B153-4E45-AD87-E0A2241FBC5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48B8B187-B3F2-4637-8D70-BCE97898970D}"/>
              </a:ext>
            </a:extLst>
          </p:cNvPr>
          <p:cNvSpPr>
            <a:spLocks noGrp="1"/>
          </p:cNvSpPr>
          <p:nvPr>
            <p:ph type="sldNum" sz="quarter" idx="12"/>
          </p:nvPr>
        </p:nvSpPr>
        <p:spPr/>
        <p:txBody>
          <a:bodyPr/>
          <a:lstStyle/>
          <a:p>
            <a:fld id="{CFB13D1D-BF2A-4550-9A91-1D141BAF5456}" type="slidenum">
              <a:rPr lang="en-US" smtClean="0"/>
              <a:t>41</a:t>
            </a:fld>
            <a:endParaRPr lang="en-US" dirty="0"/>
          </a:p>
        </p:txBody>
      </p:sp>
    </p:spTree>
    <p:extLst>
      <p:ext uri="{BB962C8B-B14F-4D97-AF65-F5344CB8AC3E}">
        <p14:creationId xmlns:p14="http://schemas.microsoft.com/office/powerpoint/2010/main" val="10233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153A-5BFE-488B-907E-58C472798915}"/>
              </a:ext>
            </a:extLst>
          </p:cNvPr>
          <p:cNvSpPr>
            <a:spLocks noGrp="1"/>
          </p:cNvSpPr>
          <p:nvPr>
            <p:ph type="title"/>
          </p:nvPr>
        </p:nvSpPr>
        <p:spPr/>
        <p:txBody>
          <a:bodyPr/>
          <a:lstStyle/>
          <a:p>
            <a:r>
              <a:rPr lang="en-US" dirty="0"/>
              <a:t>IDEAL Wind Tunnel Testing</a:t>
            </a:r>
          </a:p>
        </p:txBody>
      </p:sp>
      <p:pic>
        <p:nvPicPr>
          <p:cNvPr id="7" name="Content Placeholder 6" descr="A picture containing indoor, floor, wall, table&#10;&#10;Description generated with very high confidence">
            <a:extLst>
              <a:ext uri="{FF2B5EF4-FFF2-40B4-BE49-F238E27FC236}">
                <a16:creationId xmlns:a16="http://schemas.microsoft.com/office/drawing/2014/main" id="{E0B1C55A-9E6C-44CE-8836-573223F7A4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691" y="1401386"/>
            <a:ext cx="6606618" cy="4954964"/>
          </a:xfrm>
        </p:spPr>
      </p:pic>
      <p:sp>
        <p:nvSpPr>
          <p:cNvPr id="5" name="Footer Placeholder 4">
            <a:extLst>
              <a:ext uri="{FF2B5EF4-FFF2-40B4-BE49-F238E27FC236}">
                <a16:creationId xmlns:a16="http://schemas.microsoft.com/office/drawing/2014/main" id="{82B46BF6-7D06-4E3B-812D-A1A225FFBC5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7B68E22D-C014-415C-BD51-9CCCD3A8240B}"/>
              </a:ext>
            </a:extLst>
          </p:cNvPr>
          <p:cNvSpPr>
            <a:spLocks noGrp="1"/>
          </p:cNvSpPr>
          <p:nvPr>
            <p:ph type="sldNum" sz="quarter" idx="12"/>
          </p:nvPr>
        </p:nvSpPr>
        <p:spPr/>
        <p:txBody>
          <a:bodyPr/>
          <a:lstStyle/>
          <a:p>
            <a:fld id="{CFB13D1D-BF2A-4550-9A91-1D141BAF5456}" type="slidenum">
              <a:rPr lang="en-US" smtClean="0"/>
              <a:t>42</a:t>
            </a:fld>
            <a:endParaRPr lang="en-US" dirty="0"/>
          </a:p>
        </p:txBody>
      </p:sp>
    </p:spTree>
    <p:extLst>
      <p:ext uri="{BB962C8B-B14F-4D97-AF65-F5344CB8AC3E}">
        <p14:creationId xmlns:p14="http://schemas.microsoft.com/office/powerpoint/2010/main" val="961512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92CC-A06F-46FF-A0E5-91CF5E577AA0}"/>
              </a:ext>
            </a:extLst>
          </p:cNvPr>
          <p:cNvSpPr>
            <a:spLocks noGrp="1"/>
          </p:cNvSpPr>
          <p:nvPr>
            <p:ph type="title"/>
          </p:nvPr>
        </p:nvSpPr>
        <p:spPr>
          <a:xfrm>
            <a:off x="355599" y="987425"/>
            <a:ext cx="2705100" cy="1325563"/>
          </a:xfrm>
        </p:spPr>
        <p:txBody>
          <a:bodyPr>
            <a:noAutofit/>
          </a:bodyPr>
          <a:lstStyle/>
          <a:p>
            <a:r>
              <a:rPr lang="en-US" sz="3600" dirty="0"/>
              <a:t>Continued development of IDEAL concept</a:t>
            </a:r>
            <a:br>
              <a:rPr lang="en-US" sz="3600" dirty="0"/>
            </a:br>
            <a:endParaRPr lang="en-US" sz="3600" dirty="0"/>
          </a:p>
        </p:txBody>
      </p:sp>
      <p:pic>
        <p:nvPicPr>
          <p:cNvPr id="5" name="Content Placeholder 4" descr="A picture containing indoor, table, wall&#10;&#10;Description generated with very high confidence">
            <a:extLst>
              <a:ext uri="{FF2B5EF4-FFF2-40B4-BE49-F238E27FC236}">
                <a16:creationId xmlns:a16="http://schemas.microsoft.com/office/drawing/2014/main" id="{4A2164A2-C836-42B0-ACD4-7C6D8AAB72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233864" y="-706437"/>
            <a:ext cx="6429374" cy="8572499"/>
          </a:xfrm>
        </p:spPr>
      </p:pic>
      <p:sp>
        <p:nvSpPr>
          <p:cNvPr id="4" name="Footer Placeholder 3">
            <a:extLst>
              <a:ext uri="{FF2B5EF4-FFF2-40B4-BE49-F238E27FC236}">
                <a16:creationId xmlns:a16="http://schemas.microsoft.com/office/drawing/2014/main" id="{83B43A5F-7BF4-4A4D-8B98-E0B5D40C0C89}"/>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6BF7BFFC-80D0-498E-BB58-DE69BC121F85}"/>
              </a:ext>
            </a:extLst>
          </p:cNvPr>
          <p:cNvSpPr>
            <a:spLocks noGrp="1"/>
          </p:cNvSpPr>
          <p:nvPr>
            <p:ph type="sldNum" sz="quarter" idx="12"/>
          </p:nvPr>
        </p:nvSpPr>
        <p:spPr/>
        <p:txBody>
          <a:bodyPr/>
          <a:lstStyle/>
          <a:p>
            <a:fld id="{CFB13D1D-BF2A-4550-9A91-1D141BAF5456}" type="slidenum">
              <a:rPr lang="en-US" smtClean="0"/>
              <a:t>43</a:t>
            </a:fld>
            <a:endParaRPr lang="en-US" dirty="0"/>
          </a:p>
        </p:txBody>
      </p:sp>
    </p:spTree>
    <p:extLst>
      <p:ext uri="{BB962C8B-B14F-4D97-AF65-F5344CB8AC3E}">
        <p14:creationId xmlns:p14="http://schemas.microsoft.com/office/powerpoint/2010/main" val="3472924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F1C1-97CE-4A47-B4AD-7A07278713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CF81CF3-D1C4-4411-AD7E-FE37A0EEF4E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5886A45-6F33-4AD7-9C08-53229D93A7BE}"/>
              </a:ext>
            </a:extLst>
          </p:cNvPr>
          <p:cNvPicPr>
            <a:picLocks noChangeAspect="1"/>
          </p:cNvPicPr>
          <p:nvPr/>
        </p:nvPicPr>
        <p:blipFill>
          <a:blip r:embed="rId2"/>
          <a:stretch>
            <a:fillRect/>
          </a:stretch>
        </p:blipFill>
        <p:spPr>
          <a:xfrm>
            <a:off x="1360791" y="663575"/>
            <a:ext cx="9221988" cy="5692775"/>
          </a:xfrm>
          <a:prstGeom prst="rect">
            <a:avLst/>
          </a:prstGeom>
        </p:spPr>
      </p:pic>
      <p:sp>
        <p:nvSpPr>
          <p:cNvPr id="6" name="Rectangle 5">
            <a:extLst>
              <a:ext uri="{FF2B5EF4-FFF2-40B4-BE49-F238E27FC236}">
                <a16:creationId xmlns:a16="http://schemas.microsoft.com/office/drawing/2014/main" id="{A19B260B-B459-4CF7-BC42-5C89978B9804}"/>
              </a:ext>
            </a:extLst>
          </p:cNvPr>
          <p:cNvSpPr/>
          <p:nvPr/>
        </p:nvSpPr>
        <p:spPr>
          <a:xfrm>
            <a:off x="5759355" y="791570"/>
            <a:ext cx="2101755" cy="532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8BBAB75-8B23-47C4-815B-42A94FF120FD}"/>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ECC1733E-8588-4B8E-9CC8-B3A8DD9ADEE1}"/>
              </a:ext>
            </a:extLst>
          </p:cNvPr>
          <p:cNvSpPr>
            <a:spLocks noGrp="1"/>
          </p:cNvSpPr>
          <p:nvPr>
            <p:ph type="sldNum" sz="quarter" idx="12"/>
          </p:nvPr>
        </p:nvSpPr>
        <p:spPr/>
        <p:txBody>
          <a:bodyPr/>
          <a:lstStyle/>
          <a:p>
            <a:fld id="{CFB13D1D-BF2A-4550-9A91-1D141BAF5456}" type="slidenum">
              <a:rPr lang="en-US" smtClean="0"/>
              <a:t>44</a:t>
            </a:fld>
            <a:endParaRPr lang="en-US" dirty="0"/>
          </a:p>
        </p:txBody>
      </p:sp>
    </p:spTree>
    <p:extLst>
      <p:ext uri="{BB962C8B-B14F-4D97-AF65-F5344CB8AC3E}">
        <p14:creationId xmlns:p14="http://schemas.microsoft.com/office/powerpoint/2010/main" val="1741119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mall plane sitting on an airplane&#10;&#10;Description generated with very high confidence">
            <a:extLst>
              <a:ext uri="{FF2B5EF4-FFF2-40B4-BE49-F238E27FC236}">
                <a16:creationId xmlns:a16="http://schemas.microsoft.com/office/drawing/2014/main" id="{2AF3BFB4-DEB3-4513-A8C7-501A0D78E8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355" b="-1"/>
          <a:stretch/>
        </p:blipFill>
        <p:spPr>
          <a:xfrm>
            <a:off x="5552016" y="1253331"/>
            <a:ext cx="5801784" cy="4351338"/>
          </a:xfrm>
        </p:spPr>
      </p:pic>
      <p:sp>
        <p:nvSpPr>
          <p:cNvPr id="6" name="Title 1">
            <a:extLst>
              <a:ext uri="{FF2B5EF4-FFF2-40B4-BE49-F238E27FC236}">
                <a16:creationId xmlns:a16="http://schemas.microsoft.com/office/drawing/2014/main" id="{D1FA14A8-9291-437E-86A2-E535FEF6BDE0}"/>
              </a:ext>
            </a:extLst>
          </p:cNvPr>
          <p:cNvSpPr>
            <a:spLocks noGrp="1"/>
          </p:cNvSpPr>
          <p:nvPr>
            <p:ph type="title"/>
          </p:nvPr>
        </p:nvSpPr>
        <p:spPr>
          <a:xfrm>
            <a:off x="203201" y="202066"/>
            <a:ext cx="3555999" cy="1051265"/>
          </a:xfrm>
        </p:spPr>
        <p:txBody>
          <a:bodyPr>
            <a:noAutofit/>
          </a:bodyPr>
          <a:lstStyle/>
          <a:p>
            <a:r>
              <a:rPr lang="en-US" sz="4000" dirty="0"/>
              <a:t>What next?</a:t>
            </a:r>
            <a:endParaRPr lang="en-US" sz="3600" dirty="0"/>
          </a:p>
        </p:txBody>
      </p:sp>
      <p:sp>
        <p:nvSpPr>
          <p:cNvPr id="3" name="TextBox 2">
            <a:extLst>
              <a:ext uri="{FF2B5EF4-FFF2-40B4-BE49-F238E27FC236}">
                <a16:creationId xmlns:a16="http://schemas.microsoft.com/office/drawing/2014/main" id="{E9D4AD06-448B-4CA0-BE20-88468C6E9CC8}"/>
              </a:ext>
            </a:extLst>
          </p:cNvPr>
          <p:cNvSpPr txBox="1"/>
          <p:nvPr/>
        </p:nvSpPr>
        <p:spPr>
          <a:xfrm>
            <a:off x="203202" y="1253331"/>
            <a:ext cx="5348814"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Finish getting JabirWatt test plane in the air.</a:t>
            </a:r>
          </a:p>
          <a:p>
            <a:pPr marL="285750" indent="-285750">
              <a:buFont typeface="Arial" panose="020B0604020202020204" pitchFamily="34" charset="0"/>
              <a:buChar char="•"/>
            </a:pPr>
            <a:r>
              <a:rPr lang="en-US" sz="2800" dirty="0"/>
              <a:t>Continued wind tunnel test to find near-optimal configuration.</a:t>
            </a:r>
          </a:p>
          <a:p>
            <a:pPr marL="285750" indent="-285750">
              <a:buFont typeface="Arial" panose="020B0604020202020204" pitchFamily="34" charset="0"/>
              <a:buChar char="•"/>
            </a:pPr>
            <a:r>
              <a:rPr lang="en-US" sz="2800" dirty="0"/>
              <a:t>By Fall 2018 tests on JabirWatt of six EDFs</a:t>
            </a:r>
          </a:p>
          <a:p>
            <a:pPr marL="742950" lvl="1" indent="-285750">
              <a:buFont typeface="Arial" panose="020B0604020202020204" pitchFamily="34" charset="0"/>
              <a:buChar char="•"/>
            </a:pPr>
            <a:r>
              <a:rPr lang="en-US" sz="2800" dirty="0"/>
              <a:t>IC engine operational</a:t>
            </a:r>
          </a:p>
          <a:p>
            <a:pPr marL="742950" lvl="1" indent="-285750">
              <a:buFont typeface="Arial" panose="020B0604020202020204" pitchFamily="34" charset="0"/>
              <a:buChar char="•"/>
            </a:pPr>
            <a:r>
              <a:rPr lang="en-US" sz="2800" dirty="0"/>
              <a:t>Instrumented to find thrust and lift contribution of EDFs</a:t>
            </a:r>
          </a:p>
          <a:p>
            <a:pPr marL="285750" indent="-285750">
              <a:buFont typeface="Arial" panose="020B0604020202020204" pitchFamily="34" charset="0"/>
              <a:buChar char="•"/>
            </a:pPr>
            <a:r>
              <a:rPr lang="en-US" sz="2800" dirty="0"/>
              <a:t>2019-2020 full complement of EDFs on JabirWatt and removal of IC engine.</a:t>
            </a:r>
          </a:p>
        </p:txBody>
      </p:sp>
      <p:pic>
        <p:nvPicPr>
          <p:cNvPr id="8" name="Picture 7">
            <a:extLst>
              <a:ext uri="{FF2B5EF4-FFF2-40B4-BE49-F238E27FC236}">
                <a16:creationId xmlns:a16="http://schemas.microsoft.com/office/drawing/2014/main" id="{5CA74160-FC93-4A80-8A77-CB491008D016}"/>
              </a:ext>
            </a:extLst>
          </p:cNvPr>
          <p:cNvPicPr>
            <a:picLocks noChangeAspect="1" noChangeArrowheads="1"/>
          </p:cNvPicPr>
          <p:nvPr/>
        </p:nvPicPr>
        <p:blipFill>
          <a:blip r:embed="rId4" cstate="print"/>
          <a:srcRect/>
          <a:stretch>
            <a:fillRect/>
          </a:stretch>
        </p:blipFill>
        <p:spPr bwMode="auto">
          <a:xfrm>
            <a:off x="5552016" y="1591899"/>
            <a:ext cx="6436782" cy="4012770"/>
          </a:xfrm>
          <a:prstGeom prst="rect">
            <a:avLst/>
          </a:prstGeom>
          <a:noFill/>
          <a:ln w="9525">
            <a:noFill/>
            <a:miter lim="800000"/>
            <a:headEnd/>
            <a:tailEnd/>
          </a:ln>
          <a:effectLst/>
        </p:spPr>
      </p:pic>
      <p:sp>
        <p:nvSpPr>
          <p:cNvPr id="4" name="Footer Placeholder 3">
            <a:extLst>
              <a:ext uri="{FF2B5EF4-FFF2-40B4-BE49-F238E27FC236}">
                <a16:creationId xmlns:a16="http://schemas.microsoft.com/office/drawing/2014/main" id="{B14AE9A6-C80C-4721-A0FC-6BA36F27BC3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AA87563B-C31F-4C94-94C3-B5C2CDCFEE9C}"/>
              </a:ext>
            </a:extLst>
          </p:cNvPr>
          <p:cNvSpPr>
            <a:spLocks noGrp="1"/>
          </p:cNvSpPr>
          <p:nvPr>
            <p:ph type="sldNum" sz="quarter" idx="12"/>
          </p:nvPr>
        </p:nvSpPr>
        <p:spPr/>
        <p:txBody>
          <a:bodyPr/>
          <a:lstStyle/>
          <a:p>
            <a:fld id="{CFB13D1D-BF2A-4550-9A91-1D141BAF5456}" type="slidenum">
              <a:rPr lang="en-US" smtClean="0"/>
              <a:t>45</a:t>
            </a:fld>
            <a:endParaRPr lang="en-US" dirty="0"/>
          </a:p>
        </p:txBody>
      </p:sp>
    </p:spTree>
    <p:extLst>
      <p:ext uri="{BB962C8B-B14F-4D97-AF65-F5344CB8AC3E}">
        <p14:creationId xmlns:p14="http://schemas.microsoft.com/office/powerpoint/2010/main" val="23832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AB0E-24E3-4F43-BA15-02184FB9EA91}"/>
              </a:ext>
            </a:extLst>
          </p:cNvPr>
          <p:cNvSpPr>
            <a:spLocks noGrp="1"/>
          </p:cNvSpPr>
          <p:nvPr>
            <p:ph type="title"/>
          </p:nvPr>
        </p:nvSpPr>
        <p:spPr/>
        <p:txBody>
          <a:bodyPr/>
          <a:lstStyle/>
          <a:p>
            <a:r>
              <a:rPr lang="en-US" dirty="0"/>
              <a:t>JabirWatt Comparison to Model</a:t>
            </a:r>
          </a:p>
        </p:txBody>
      </p:sp>
      <p:sp>
        <p:nvSpPr>
          <p:cNvPr id="3" name="Content Placeholder 2">
            <a:extLst>
              <a:ext uri="{FF2B5EF4-FFF2-40B4-BE49-F238E27FC236}">
                <a16:creationId xmlns:a16="http://schemas.microsoft.com/office/drawing/2014/main" id="{579611A9-D64C-4CAE-805B-E3406FEB99B5}"/>
              </a:ext>
            </a:extLst>
          </p:cNvPr>
          <p:cNvSpPr>
            <a:spLocks noGrp="1"/>
          </p:cNvSpPr>
          <p:nvPr>
            <p:ph idx="1"/>
          </p:nvPr>
        </p:nvSpPr>
        <p:spPr>
          <a:xfrm>
            <a:off x="838201" y="1825625"/>
            <a:ext cx="3530600" cy="4351338"/>
          </a:xfrm>
        </p:spPr>
        <p:txBody>
          <a:bodyPr>
            <a:normAutofit lnSpcReduction="10000"/>
          </a:bodyPr>
          <a:lstStyle/>
          <a:p>
            <a:pPr marL="0" indent="0">
              <a:buNone/>
            </a:pPr>
            <a:r>
              <a:rPr lang="en-US" dirty="0"/>
              <a:t>With full complement of EDFs, current batteries and two passengers:</a:t>
            </a:r>
          </a:p>
          <a:p>
            <a:r>
              <a:rPr lang="en-US" dirty="0"/>
              <a:t>Airframe weight fraction = 46%</a:t>
            </a:r>
          </a:p>
          <a:p>
            <a:r>
              <a:rPr lang="en-US" dirty="0"/>
              <a:t>Passenger weight fraction = 24%</a:t>
            </a:r>
          </a:p>
          <a:p>
            <a:r>
              <a:rPr lang="en-US" dirty="0"/>
              <a:t>Battery weight fraction = 30% (35 kwh)</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3CAD3FD7-9E7C-4E8C-89E5-31AB838B58F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53AD2F53-0D64-4812-9B65-F17A33EBE4BA}"/>
              </a:ext>
            </a:extLst>
          </p:cNvPr>
          <p:cNvSpPr>
            <a:spLocks noGrp="1"/>
          </p:cNvSpPr>
          <p:nvPr>
            <p:ph type="sldNum" sz="quarter" idx="12"/>
          </p:nvPr>
        </p:nvSpPr>
        <p:spPr/>
        <p:txBody>
          <a:bodyPr/>
          <a:lstStyle/>
          <a:p>
            <a:fld id="{CFB13D1D-BF2A-4550-9A91-1D141BAF5456}" type="slidenum">
              <a:rPr lang="en-US" smtClean="0"/>
              <a:t>46</a:t>
            </a:fld>
            <a:endParaRPr lang="en-US" dirty="0"/>
          </a:p>
        </p:txBody>
      </p:sp>
      <p:pic>
        <p:nvPicPr>
          <p:cNvPr id="6" name="Picture 5">
            <a:extLst>
              <a:ext uri="{FF2B5EF4-FFF2-40B4-BE49-F238E27FC236}">
                <a16:creationId xmlns:a16="http://schemas.microsoft.com/office/drawing/2014/main" id="{6992B66E-AE20-4818-BB2C-4FEEBB99C9F1}"/>
              </a:ext>
            </a:extLst>
          </p:cNvPr>
          <p:cNvPicPr>
            <a:picLocks noChangeAspect="1"/>
          </p:cNvPicPr>
          <p:nvPr/>
        </p:nvPicPr>
        <p:blipFill>
          <a:blip r:embed="rId2"/>
          <a:stretch>
            <a:fillRect/>
          </a:stretch>
        </p:blipFill>
        <p:spPr>
          <a:xfrm>
            <a:off x="4875369" y="1373680"/>
            <a:ext cx="6789572" cy="4982670"/>
          </a:xfrm>
          <a:prstGeom prst="rect">
            <a:avLst/>
          </a:prstGeom>
        </p:spPr>
      </p:pic>
      <p:grpSp>
        <p:nvGrpSpPr>
          <p:cNvPr id="13" name="Group 12">
            <a:extLst>
              <a:ext uri="{FF2B5EF4-FFF2-40B4-BE49-F238E27FC236}">
                <a16:creationId xmlns:a16="http://schemas.microsoft.com/office/drawing/2014/main" id="{52D3C309-DF3E-4D08-B6B8-9D21F417956C}"/>
              </a:ext>
            </a:extLst>
          </p:cNvPr>
          <p:cNvGrpSpPr/>
          <p:nvPr/>
        </p:nvGrpSpPr>
        <p:grpSpPr>
          <a:xfrm>
            <a:off x="3909426" y="4773211"/>
            <a:ext cx="2398105" cy="464067"/>
            <a:chOff x="3798590" y="4653138"/>
            <a:chExt cx="2398105" cy="464067"/>
          </a:xfrm>
        </p:grpSpPr>
        <p:sp>
          <p:nvSpPr>
            <p:cNvPr id="8" name="Oval 7">
              <a:extLst>
                <a:ext uri="{FF2B5EF4-FFF2-40B4-BE49-F238E27FC236}">
                  <a16:creationId xmlns:a16="http://schemas.microsoft.com/office/drawing/2014/main" id="{DB00F22C-95EB-479D-9472-123DEEFD3237}"/>
                </a:ext>
              </a:extLst>
            </p:cNvPr>
            <p:cNvSpPr/>
            <p:nvPr/>
          </p:nvSpPr>
          <p:spPr>
            <a:xfrm>
              <a:off x="5906352" y="4837805"/>
              <a:ext cx="290343" cy="27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1ED671E-9F9E-433E-B356-5E3AC786CDDF}"/>
                </a:ext>
              </a:extLst>
            </p:cNvPr>
            <p:cNvSpPr txBox="1"/>
            <p:nvPr/>
          </p:nvSpPr>
          <p:spPr>
            <a:xfrm flipH="1">
              <a:off x="3798590" y="4653138"/>
              <a:ext cx="1196868" cy="369332"/>
            </a:xfrm>
            <a:prstGeom prst="rect">
              <a:avLst/>
            </a:prstGeom>
            <a:solidFill>
              <a:srgbClr val="0070C0"/>
            </a:solidFill>
            <a:ln>
              <a:solidFill>
                <a:schemeClr val="tx1"/>
              </a:solidFill>
            </a:ln>
          </p:spPr>
          <p:txBody>
            <a:bodyPr wrap="square" rtlCol="0">
              <a:spAutoFit/>
            </a:bodyPr>
            <a:lstStyle/>
            <a:p>
              <a:r>
                <a:rPr lang="en-US" dirty="0">
                  <a:solidFill>
                    <a:schemeClr val="bg1"/>
                  </a:solidFill>
                </a:rPr>
                <a:t>JabirWatt</a:t>
              </a:r>
            </a:p>
          </p:txBody>
        </p:sp>
        <p:cxnSp>
          <p:nvCxnSpPr>
            <p:cNvPr id="11" name="Straight Connector 10">
              <a:extLst>
                <a:ext uri="{FF2B5EF4-FFF2-40B4-BE49-F238E27FC236}">
                  <a16:creationId xmlns:a16="http://schemas.microsoft.com/office/drawing/2014/main" id="{8E42244B-5A48-49DE-955F-FA0A9B371EA4}"/>
                </a:ext>
              </a:extLst>
            </p:cNvPr>
            <p:cNvCxnSpPr>
              <a:cxnSpLocks/>
            </p:cNvCxnSpPr>
            <p:nvPr/>
          </p:nvCxnSpPr>
          <p:spPr>
            <a:xfrm>
              <a:off x="5036024" y="4837804"/>
              <a:ext cx="870328" cy="89932"/>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5556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06B6-4F94-4B06-B5AD-A2485303F38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9973D6A-7FE0-4B64-AE35-800C3FFD6BE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5" name="Slide Number Placeholder 4">
            <a:extLst>
              <a:ext uri="{FF2B5EF4-FFF2-40B4-BE49-F238E27FC236}">
                <a16:creationId xmlns:a16="http://schemas.microsoft.com/office/drawing/2014/main" id="{8E13925B-12A3-451A-B590-BF94134EF015}"/>
              </a:ext>
            </a:extLst>
          </p:cNvPr>
          <p:cNvSpPr>
            <a:spLocks noGrp="1"/>
          </p:cNvSpPr>
          <p:nvPr>
            <p:ph type="sldNum" sz="quarter" idx="12"/>
          </p:nvPr>
        </p:nvSpPr>
        <p:spPr/>
        <p:txBody>
          <a:bodyPr/>
          <a:lstStyle/>
          <a:p>
            <a:fld id="{CFB13D1D-BF2A-4550-9A91-1D141BAF5456}" type="slidenum">
              <a:rPr lang="en-US" smtClean="0"/>
              <a:t>47</a:t>
            </a:fld>
            <a:endParaRPr lang="en-US" dirty="0"/>
          </a:p>
        </p:txBody>
      </p:sp>
      <p:sp>
        <p:nvSpPr>
          <p:cNvPr id="7" name="Content Placeholder 2">
            <a:extLst>
              <a:ext uri="{FF2B5EF4-FFF2-40B4-BE49-F238E27FC236}">
                <a16:creationId xmlns:a16="http://schemas.microsoft.com/office/drawing/2014/main" id="{D7C1E051-E540-4689-A186-3512D2A5EC79}"/>
              </a:ext>
            </a:extLst>
          </p:cNvPr>
          <p:cNvSpPr txBox="1">
            <a:spLocks/>
          </p:cNvSpPr>
          <p:nvPr/>
        </p:nvSpPr>
        <p:spPr>
          <a:xfrm>
            <a:off x="1209293" y="1224782"/>
            <a:ext cx="10280984" cy="4790572"/>
          </a:xfrm>
          <a:prstGeom prst="rect">
            <a:avLst/>
          </a:prstGeom>
          <a:solidFill>
            <a:schemeClr val="accent1">
              <a:lumMod val="20000"/>
              <a:lumOff val="8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6000" dirty="0"/>
          </a:p>
          <a:p>
            <a:pPr marL="0" indent="0" algn="ctr">
              <a:buNone/>
            </a:pPr>
            <a:r>
              <a:rPr lang="en-US" sz="6000" i="1" dirty="0"/>
              <a:t>"It's the speed of the air, </a:t>
            </a:r>
          </a:p>
          <a:p>
            <a:pPr marL="0" indent="0" algn="ctr">
              <a:buNone/>
            </a:pPr>
            <a:r>
              <a:rPr lang="en-US" sz="6000" i="1" dirty="0"/>
              <a:t>not the airspeed.“</a:t>
            </a:r>
          </a:p>
          <a:p>
            <a:pPr marL="0" indent="0" algn="ctr">
              <a:buNone/>
            </a:pPr>
            <a:r>
              <a:rPr lang="en-US" sz="6000" i="1" dirty="0">
                <a:latin typeface="CommercialScript BT" panose="03030803040807090C04" pitchFamily="66" charset="0"/>
              </a:rPr>
              <a:t>Willard Custer</a:t>
            </a:r>
          </a:p>
          <a:p>
            <a:endParaRPr lang="en-US" dirty="0"/>
          </a:p>
        </p:txBody>
      </p:sp>
    </p:spTree>
    <p:extLst>
      <p:ext uri="{BB962C8B-B14F-4D97-AF65-F5344CB8AC3E}">
        <p14:creationId xmlns:p14="http://schemas.microsoft.com/office/powerpoint/2010/main" val="918111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8A9B-8F9D-45E6-BD96-53C859B9A493}"/>
              </a:ext>
            </a:extLst>
          </p:cNvPr>
          <p:cNvSpPr>
            <a:spLocks noGrp="1"/>
          </p:cNvSpPr>
          <p:nvPr>
            <p:ph type="title"/>
          </p:nvPr>
        </p:nvSpPr>
        <p:spPr/>
        <p:txBody>
          <a:bodyPr/>
          <a:lstStyle/>
          <a:p>
            <a:r>
              <a:rPr lang="en-US" dirty="0"/>
              <a:t>For more details on IDEAL or this model</a:t>
            </a:r>
          </a:p>
        </p:txBody>
      </p:sp>
      <p:sp>
        <p:nvSpPr>
          <p:cNvPr id="3" name="Content Placeholder 2">
            <a:extLst>
              <a:ext uri="{FF2B5EF4-FFF2-40B4-BE49-F238E27FC236}">
                <a16:creationId xmlns:a16="http://schemas.microsoft.com/office/drawing/2014/main" id="{71D3E2C4-2225-4342-AE15-78CB12A4357B}"/>
              </a:ext>
            </a:extLst>
          </p:cNvPr>
          <p:cNvSpPr>
            <a:spLocks noGrp="1"/>
          </p:cNvSpPr>
          <p:nvPr>
            <p:ph idx="1"/>
          </p:nvPr>
        </p:nvSpPr>
        <p:spPr/>
        <p:txBody>
          <a:bodyPr>
            <a:normAutofit lnSpcReduction="10000"/>
          </a:bodyPr>
          <a:lstStyle/>
          <a:p>
            <a:pPr fontAlgn="base">
              <a:lnSpc>
                <a:spcPct val="100000"/>
              </a:lnSpc>
            </a:pPr>
            <a:r>
              <a:rPr lang="en-US" dirty="0"/>
              <a:t>For a copy of “</a:t>
            </a:r>
            <a:r>
              <a:rPr lang="en-US" i="1" dirty="0"/>
              <a:t>Comparing Electric Sky Taxi Visions</a:t>
            </a:r>
            <a:r>
              <a:rPr lang="en-US" dirty="0"/>
              <a:t>”</a:t>
            </a:r>
          </a:p>
          <a:p>
            <a:pPr marL="0" indent="808038" fontAlgn="base">
              <a:lnSpc>
                <a:spcPct val="100000"/>
              </a:lnSpc>
              <a:buNone/>
            </a:pPr>
            <a:r>
              <a:rPr lang="en-US" dirty="0">
                <a:hlinkClick r:id="rId2"/>
              </a:rPr>
              <a:t>https://www.davidullman.com/air-taxi-visions</a:t>
            </a:r>
            <a:endParaRPr lang="en-US" dirty="0"/>
          </a:p>
          <a:p>
            <a:pPr fontAlgn="base">
              <a:lnSpc>
                <a:spcPct val="100000"/>
              </a:lnSpc>
            </a:pPr>
            <a:r>
              <a:rPr lang="en-US" dirty="0"/>
              <a:t>For  a paper developing the equations used in the model</a:t>
            </a:r>
          </a:p>
          <a:p>
            <a:pPr marL="0" indent="0" fontAlgn="base">
              <a:lnSpc>
                <a:spcPct val="100000"/>
              </a:lnSpc>
              <a:buNone/>
            </a:pPr>
            <a:r>
              <a:rPr lang="en-US" dirty="0"/>
              <a:t>	Send email request to : </a:t>
            </a:r>
            <a:r>
              <a:rPr lang="en-US" dirty="0">
                <a:hlinkClick r:id="rId3"/>
              </a:rPr>
              <a:t>ullman@davidullman.com</a:t>
            </a:r>
            <a:r>
              <a:rPr lang="en-US" dirty="0"/>
              <a:t> </a:t>
            </a:r>
          </a:p>
          <a:p>
            <a:pPr fontAlgn="base">
              <a:lnSpc>
                <a:spcPct val="100000"/>
              </a:lnSpc>
            </a:pPr>
            <a:r>
              <a:rPr lang="en-US" dirty="0"/>
              <a:t>For a copy of “</a:t>
            </a:r>
            <a:r>
              <a:rPr lang="en-US" i="1" dirty="0"/>
              <a:t>IDEAL: Integrated Distributed Electric-Augmented Lift</a:t>
            </a:r>
            <a:r>
              <a:rPr lang="en-US" dirty="0"/>
              <a:t>”</a:t>
            </a:r>
          </a:p>
          <a:p>
            <a:pPr marL="0" indent="854075">
              <a:lnSpc>
                <a:spcPct val="100000"/>
              </a:lnSpc>
              <a:buNone/>
            </a:pPr>
            <a:r>
              <a:rPr lang="en-US" dirty="0">
                <a:hlinkClick r:id="rId4"/>
              </a:rPr>
              <a:t>https://www.davidullman.com/distributed-electric-propulsion</a:t>
            </a:r>
            <a:endParaRPr lang="en-US" dirty="0"/>
          </a:p>
          <a:p>
            <a:pPr>
              <a:lnSpc>
                <a:spcPct val="100000"/>
              </a:lnSpc>
            </a:pPr>
            <a:r>
              <a:rPr lang="en-US" dirty="0"/>
              <a:t>To discuss any of the topics presented here:</a:t>
            </a:r>
          </a:p>
          <a:p>
            <a:pPr marL="0" indent="0">
              <a:lnSpc>
                <a:spcPct val="100000"/>
              </a:lnSpc>
              <a:buNone/>
            </a:pPr>
            <a:r>
              <a:rPr lang="en-US" dirty="0"/>
              <a:t>	email - </a:t>
            </a:r>
            <a:r>
              <a:rPr lang="en-US" dirty="0">
                <a:hlinkClick r:id="rId3"/>
              </a:rPr>
              <a:t>ullman@davidullman.com</a:t>
            </a:r>
            <a:r>
              <a:rPr lang="en-US" dirty="0"/>
              <a:t> or call: 541-760-2338 (PST)</a:t>
            </a:r>
          </a:p>
          <a:p>
            <a:pPr>
              <a:lnSpc>
                <a:spcPct val="100000"/>
              </a:lnSpc>
            </a:pPr>
            <a:endParaRPr lang="en-US" dirty="0"/>
          </a:p>
          <a:p>
            <a:endParaRPr lang="en-US" dirty="0"/>
          </a:p>
          <a:p>
            <a:endParaRPr lang="en-US" dirty="0"/>
          </a:p>
        </p:txBody>
      </p:sp>
      <p:sp>
        <p:nvSpPr>
          <p:cNvPr id="5" name="Footer Placeholder 4">
            <a:extLst>
              <a:ext uri="{FF2B5EF4-FFF2-40B4-BE49-F238E27FC236}">
                <a16:creationId xmlns:a16="http://schemas.microsoft.com/office/drawing/2014/main" id="{87EB3F55-0C75-45C9-998C-35A7572DCBDB}"/>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6" name="Slide Number Placeholder 5">
            <a:extLst>
              <a:ext uri="{FF2B5EF4-FFF2-40B4-BE49-F238E27FC236}">
                <a16:creationId xmlns:a16="http://schemas.microsoft.com/office/drawing/2014/main" id="{49FE0902-3E07-4125-99B7-88E5507CF0EB}"/>
              </a:ext>
            </a:extLst>
          </p:cNvPr>
          <p:cNvSpPr>
            <a:spLocks noGrp="1"/>
          </p:cNvSpPr>
          <p:nvPr>
            <p:ph type="sldNum" sz="quarter" idx="12"/>
          </p:nvPr>
        </p:nvSpPr>
        <p:spPr/>
        <p:txBody>
          <a:bodyPr/>
          <a:lstStyle/>
          <a:p>
            <a:fld id="{CFB13D1D-BF2A-4550-9A91-1D141BAF5456}" type="slidenum">
              <a:rPr lang="en-US" smtClean="0"/>
              <a:t>48</a:t>
            </a:fld>
            <a:endParaRPr lang="en-US" dirty="0"/>
          </a:p>
        </p:txBody>
      </p:sp>
    </p:spTree>
    <p:extLst>
      <p:ext uri="{BB962C8B-B14F-4D97-AF65-F5344CB8AC3E}">
        <p14:creationId xmlns:p14="http://schemas.microsoft.com/office/powerpoint/2010/main" val="120241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D9E5-AF00-4D12-B403-6CE7D782863B}"/>
              </a:ext>
            </a:extLst>
          </p:cNvPr>
          <p:cNvSpPr>
            <a:spLocks noGrp="1"/>
          </p:cNvSpPr>
          <p:nvPr>
            <p:ph type="title"/>
          </p:nvPr>
        </p:nvSpPr>
        <p:spPr>
          <a:xfrm>
            <a:off x="557980" y="55409"/>
            <a:ext cx="10515600" cy="1325563"/>
          </a:xfrm>
        </p:spPr>
        <p:txBody>
          <a:bodyPr/>
          <a:lstStyle/>
          <a:p>
            <a:r>
              <a:rPr lang="en-US" dirty="0"/>
              <a:t>Goals</a:t>
            </a:r>
          </a:p>
        </p:txBody>
      </p:sp>
      <p:sp>
        <p:nvSpPr>
          <p:cNvPr id="3" name="Content Placeholder 2">
            <a:extLst>
              <a:ext uri="{FF2B5EF4-FFF2-40B4-BE49-F238E27FC236}">
                <a16:creationId xmlns:a16="http://schemas.microsoft.com/office/drawing/2014/main" id="{F58062C5-98C3-431B-BFBC-B238DD5BF139}"/>
              </a:ext>
            </a:extLst>
          </p:cNvPr>
          <p:cNvSpPr>
            <a:spLocks noGrp="1"/>
          </p:cNvSpPr>
          <p:nvPr>
            <p:ph idx="1"/>
          </p:nvPr>
        </p:nvSpPr>
        <p:spPr>
          <a:xfrm>
            <a:off x="1281312" y="1380972"/>
            <a:ext cx="3727416" cy="1057583"/>
          </a:xfrm>
          <a:solidFill>
            <a:schemeClr val="accent1"/>
          </a:solidFill>
        </p:spPr>
        <p:txBody>
          <a:bodyPr>
            <a:normAutofit/>
          </a:bodyPr>
          <a:lstStyle/>
          <a:p>
            <a:pPr marL="0" indent="0">
              <a:buNone/>
            </a:pPr>
            <a:r>
              <a:rPr lang="en-US" sz="3200" dirty="0">
                <a:solidFill>
                  <a:schemeClr val="bg1"/>
                </a:solidFill>
              </a:rPr>
              <a:t>Introduce concept of USTOL (Ultra- STOL)</a:t>
            </a:r>
          </a:p>
        </p:txBody>
      </p:sp>
      <p:sp>
        <p:nvSpPr>
          <p:cNvPr id="5" name="Content Placeholder 2">
            <a:extLst>
              <a:ext uri="{FF2B5EF4-FFF2-40B4-BE49-F238E27FC236}">
                <a16:creationId xmlns:a16="http://schemas.microsoft.com/office/drawing/2014/main" id="{B35585CA-F6BD-48B0-B461-47564CC53194}"/>
              </a:ext>
            </a:extLst>
          </p:cNvPr>
          <p:cNvSpPr txBox="1">
            <a:spLocks/>
          </p:cNvSpPr>
          <p:nvPr/>
        </p:nvSpPr>
        <p:spPr>
          <a:xfrm>
            <a:off x="557980" y="4262832"/>
            <a:ext cx="6763603" cy="1731243"/>
          </a:xfrm>
          <a:prstGeom prst="rect">
            <a:avLst/>
          </a:prstGeom>
          <a:solidFill>
            <a:schemeClr val="accent1"/>
          </a:solidFill>
        </p:spPr>
        <p:txBody>
          <a:bodyPr wrap="square">
            <a:spAutoFit/>
          </a:bodyPr>
          <a:lstStyle>
            <a:defPPr>
              <a:defRPr lang="en-US"/>
            </a:defPPr>
            <a:lvl1pPr>
              <a:defRPr sz="3200">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Make the case that USTOL has great potential in spite of current focus on rotor-craft and eVTOL.</a:t>
            </a:r>
          </a:p>
          <a:p>
            <a:endParaRPr lang="en-US" sz="1050" dirty="0"/>
          </a:p>
        </p:txBody>
      </p:sp>
      <p:sp>
        <p:nvSpPr>
          <p:cNvPr id="6" name="TextBox 5">
            <a:extLst>
              <a:ext uri="{FF2B5EF4-FFF2-40B4-BE49-F238E27FC236}">
                <a16:creationId xmlns:a16="http://schemas.microsoft.com/office/drawing/2014/main" id="{EA2BA932-9472-4C80-88C1-313C7A60C290}"/>
              </a:ext>
            </a:extLst>
          </p:cNvPr>
          <p:cNvSpPr txBox="1"/>
          <p:nvPr/>
        </p:nvSpPr>
        <p:spPr>
          <a:xfrm>
            <a:off x="5482767" y="1133683"/>
            <a:ext cx="5255571" cy="1569660"/>
          </a:xfrm>
          <a:prstGeom prst="rect">
            <a:avLst/>
          </a:prstGeom>
          <a:solidFill>
            <a:schemeClr val="accent1"/>
          </a:solidFill>
        </p:spPr>
        <p:txBody>
          <a:bodyPr wrap="square" rtlCol="0">
            <a:spAutoFit/>
          </a:bodyPr>
          <a:lstStyle/>
          <a:p>
            <a:r>
              <a:rPr lang="en-US" sz="3200" dirty="0">
                <a:solidFill>
                  <a:schemeClr val="bg1"/>
                </a:solidFill>
              </a:rPr>
              <a:t>Develop an analytical model to compare rotor-craft, eVTOL, and USTOL</a:t>
            </a:r>
          </a:p>
        </p:txBody>
      </p:sp>
      <p:sp>
        <p:nvSpPr>
          <p:cNvPr id="8" name="Rectangle 7">
            <a:extLst>
              <a:ext uri="{FF2B5EF4-FFF2-40B4-BE49-F238E27FC236}">
                <a16:creationId xmlns:a16="http://schemas.microsoft.com/office/drawing/2014/main" id="{E0999C3B-0A45-4D43-89C4-7B75F0DDF8FE}"/>
              </a:ext>
            </a:extLst>
          </p:cNvPr>
          <p:cNvSpPr/>
          <p:nvPr/>
        </p:nvSpPr>
        <p:spPr>
          <a:xfrm>
            <a:off x="1313514" y="2785036"/>
            <a:ext cx="5478261" cy="10575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2800" dirty="0">
                <a:solidFill>
                  <a:schemeClr val="tx1"/>
                </a:solidFill>
              </a:rPr>
              <a:t>Inputs: Vehicle class, Number of passengers, Battery capabilities</a:t>
            </a:r>
          </a:p>
        </p:txBody>
      </p:sp>
      <p:sp>
        <p:nvSpPr>
          <p:cNvPr id="9" name="Rectangle 8">
            <a:extLst>
              <a:ext uri="{FF2B5EF4-FFF2-40B4-BE49-F238E27FC236}">
                <a16:creationId xmlns:a16="http://schemas.microsoft.com/office/drawing/2014/main" id="{87D20BB4-DB8C-4BC7-BFE5-6D0739F6A31F}"/>
              </a:ext>
            </a:extLst>
          </p:cNvPr>
          <p:cNvSpPr/>
          <p:nvPr/>
        </p:nvSpPr>
        <p:spPr>
          <a:xfrm>
            <a:off x="8338562" y="4916857"/>
            <a:ext cx="3287276" cy="1077218"/>
          </a:xfrm>
          <a:prstGeom prst="rect">
            <a:avLst/>
          </a:prstGeom>
          <a:solidFill>
            <a:schemeClr val="accent1"/>
          </a:solidFill>
        </p:spPr>
        <p:txBody>
          <a:bodyPr wrap="square">
            <a:spAutoFit/>
          </a:bodyPr>
          <a:lstStyle/>
          <a:p>
            <a:r>
              <a:rPr lang="en-US" sz="3200" dirty="0">
                <a:solidFill>
                  <a:schemeClr val="bg1"/>
                </a:solidFill>
              </a:rPr>
              <a:t>Give a peek at our USTOL work</a:t>
            </a:r>
          </a:p>
        </p:txBody>
      </p:sp>
      <p:sp>
        <p:nvSpPr>
          <p:cNvPr id="10" name="TextBox 9">
            <a:extLst>
              <a:ext uri="{FF2B5EF4-FFF2-40B4-BE49-F238E27FC236}">
                <a16:creationId xmlns:a16="http://schemas.microsoft.com/office/drawing/2014/main" id="{8AD2E00B-E9D3-4A73-BAAB-094BA47E5E1E}"/>
              </a:ext>
            </a:extLst>
          </p:cNvPr>
          <p:cNvSpPr txBox="1"/>
          <p:nvPr/>
        </p:nvSpPr>
        <p:spPr>
          <a:xfrm>
            <a:off x="8041153" y="2825749"/>
            <a:ext cx="3665573" cy="10772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lvl="1">
              <a:defRPr sz="2800">
                <a:solidFill>
                  <a:schemeClr val="tx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rPr>
              <a:t>Outputs: Range, Power required, Vehicle cost</a:t>
            </a:r>
          </a:p>
        </p:txBody>
      </p:sp>
      <p:sp>
        <p:nvSpPr>
          <p:cNvPr id="7" name="Arrow: Right 6">
            <a:extLst>
              <a:ext uri="{FF2B5EF4-FFF2-40B4-BE49-F238E27FC236}">
                <a16:creationId xmlns:a16="http://schemas.microsoft.com/office/drawing/2014/main" id="{5F145AC6-73D0-43A3-B238-07297A3B2DDB}"/>
              </a:ext>
            </a:extLst>
          </p:cNvPr>
          <p:cNvSpPr/>
          <p:nvPr/>
        </p:nvSpPr>
        <p:spPr>
          <a:xfrm>
            <a:off x="6593302" y="3253925"/>
            <a:ext cx="1560095" cy="566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5E394E8-BBDE-41B4-84D5-9F94C171A620}"/>
              </a:ext>
            </a:extLst>
          </p:cNvPr>
          <p:cNvSpPr>
            <a:spLocks noGrp="1"/>
          </p:cNvSpPr>
          <p:nvPr>
            <p:ph type="ftr" sz="quarter" idx="11"/>
          </p:nvPr>
        </p:nvSpPr>
        <p:spPr/>
        <p:txBody>
          <a:bodyPr/>
          <a:lstStyle/>
          <a:p>
            <a:r>
              <a:rPr lang="en-US" dirty="0"/>
              <a:t>Copyright David G. Ullman, Electric Air Vehicle Performance Prospects, Sustainable Aviation Symposium, May 2018</a:t>
            </a:r>
          </a:p>
        </p:txBody>
      </p:sp>
      <p:sp>
        <p:nvSpPr>
          <p:cNvPr id="13" name="Slide Number Placeholder 12">
            <a:extLst>
              <a:ext uri="{FF2B5EF4-FFF2-40B4-BE49-F238E27FC236}">
                <a16:creationId xmlns:a16="http://schemas.microsoft.com/office/drawing/2014/main" id="{4942FF61-9CAF-49F8-BAE6-FDF9E8223380}"/>
              </a:ext>
            </a:extLst>
          </p:cNvPr>
          <p:cNvSpPr>
            <a:spLocks noGrp="1"/>
          </p:cNvSpPr>
          <p:nvPr>
            <p:ph type="sldNum" sz="quarter" idx="12"/>
          </p:nvPr>
        </p:nvSpPr>
        <p:spPr/>
        <p:txBody>
          <a:bodyPr/>
          <a:lstStyle/>
          <a:p>
            <a:fld id="{CFB13D1D-BF2A-4550-9A91-1D141BAF5456}" type="slidenum">
              <a:rPr lang="en-US" smtClean="0"/>
              <a:t>5</a:t>
            </a:fld>
            <a:endParaRPr lang="en-US" dirty="0"/>
          </a:p>
        </p:txBody>
      </p:sp>
      <p:sp>
        <p:nvSpPr>
          <p:cNvPr id="22" name="Arrow: Right 21">
            <a:extLst>
              <a:ext uri="{FF2B5EF4-FFF2-40B4-BE49-F238E27FC236}">
                <a16:creationId xmlns:a16="http://schemas.microsoft.com/office/drawing/2014/main" id="{933C4A06-E3D2-4A46-BCAA-D6E63FA71489}"/>
              </a:ext>
            </a:extLst>
          </p:cNvPr>
          <p:cNvSpPr/>
          <p:nvPr/>
        </p:nvSpPr>
        <p:spPr>
          <a:xfrm>
            <a:off x="4780565" y="1860148"/>
            <a:ext cx="79156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768AD14B-482A-48A2-BC6D-DA13A3BD0F64}"/>
              </a:ext>
            </a:extLst>
          </p:cNvPr>
          <p:cNvSpPr/>
          <p:nvPr/>
        </p:nvSpPr>
        <p:spPr>
          <a:xfrm>
            <a:off x="7038503" y="5177411"/>
            <a:ext cx="1412323"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8857EA3E-7D98-4B51-94D4-5511D44ABDB9}"/>
              </a:ext>
            </a:extLst>
          </p:cNvPr>
          <p:cNvSpPr/>
          <p:nvPr/>
        </p:nvSpPr>
        <p:spPr>
          <a:xfrm rot="6777087">
            <a:off x="6105937" y="3281361"/>
            <a:ext cx="2112439" cy="5561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6" grpId="0" animBg="1"/>
      <p:bldP spid="8" grpId="0" animBg="1"/>
      <p:bldP spid="9" grpId="0" animBg="1"/>
      <p:bldP spid="10" grpId="0" animBg="1"/>
      <p:bldP spid="7" grpId="0" animBg="1"/>
      <p:bldP spid="22"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122283-03FB-4F74-A751-029D5C9DD410}"/>
              </a:ext>
            </a:extLst>
          </p:cNvPr>
          <p:cNvSpPr txBox="1">
            <a:spLocks/>
          </p:cNvSpPr>
          <p:nvPr/>
        </p:nvSpPr>
        <p:spPr>
          <a:xfrm>
            <a:off x="1072816" y="1033714"/>
            <a:ext cx="10280984" cy="4790572"/>
          </a:xfrm>
          <a:prstGeom prst="rect">
            <a:avLst/>
          </a:prstGeom>
          <a:solidFill>
            <a:schemeClr val="accent1">
              <a:lumMod val="20000"/>
              <a:lumOff val="8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6000" dirty="0"/>
          </a:p>
          <a:p>
            <a:pPr marL="0" indent="0" algn="ctr">
              <a:buFont typeface="Arial" panose="020B0604020202020204" pitchFamily="34" charset="0"/>
              <a:buNone/>
            </a:pPr>
            <a:r>
              <a:rPr lang="en-US" sz="6000" dirty="0"/>
              <a:t>"If everyone is thinking alike, </a:t>
            </a:r>
            <a:br>
              <a:rPr lang="en-US" sz="6000" dirty="0"/>
            </a:br>
            <a:r>
              <a:rPr lang="en-US" sz="6000" dirty="0"/>
              <a:t>then no one is thinking."</a:t>
            </a:r>
            <a:br>
              <a:rPr lang="en-US" sz="6000" dirty="0"/>
            </a:br>
            <a:r>
              <a:rPr lang="en-US" sz="6000" i="1" dirty="0">
                <a:latin typeface="CommercialScript BT" panose="03030803040807090C04" pitchFamily="66" charset="0"/>
              </a:rPr>
              <a:t>Benjamin Franklin</a:t>
            </a:r>
          </a:p>
          <a:p>
            <a:endParaRPr lang="en-US" dirty="0"/>
          </a:p>
        </p:txBody>
      </p:sp>
      <p:sp>
        <p:nvSpPr>
          <p:cNvPr id="6" name="Footer Placeholder 5">
            <a:extLst>
              <a:ext uri="{FF2B5EF4-FFF2-40B4-BE49-F238E27FC236}">
                <a16:creationId xmlns:a16="http://schemas.microsoft.com/office/drawing/2014/main" id="{D01299A3-C4C4-4A21-9546-5BCA359267F3}"/>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7" name="Slide Number Placeholder 6">
            <a:extLst>
              <a:ext uri="{FF2B5EF4-FFF2-40B4-BE49-F238E27FC236}">
                <a16:creationId xmlns:a16="http://schemas.microsoft.com/office/drawing/2014/main" id="{E73321EA-703B-4274-8B54-2D87AC3A5528}"/>
              </a:ext>
            </a:extLst>
          </p:cNvPr>
          <p:cNvSpPr>
            <a:spLocks noGrp="1"/>
          </p:cNvSpPr>
          <p:nvPr>
            <p:ph type="sldNum" sz="quarter" idx="12"/>
          </p:nvPr>
        </p:nvSpPr>
        <p:spPr/>
        <p:txBody>
          <a:bodyPr/>
          <a:lstStyle/>
          <a:p>
            <a:fld id="{CFB13D1D-BF2A-4550-9A91-1D141BAF5456}" type="slidenum">
              <a:rPr lang="en-US" smtClean="0"/>
              <a:t>6</a:t>
            </a:fld>
            <a:endParaRPr lang="en-US" dirty="0"/>
          </a:p>
        </p:txBody>
      </p:sp>
    </p:spTree>
    <p:extLst>
      <p:ext uri="{BB962C8B-B14F-4D97-AF65-F5344CB8AC3E}">
        <p14:creationId xmlns:p14="http://schemas.microsoft.com/office/powerpoint/2010/main" val="98554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0F76-833C-42E1-BC5A-6975C3564B2E}"/>
              </a:ext>
            </a:extLst>
          </p:cNvPr>
          <p:cNvSpPr>
            <a:spLocks noGrp="1"/>
          </p:cNvSpPr>
          <p:nvPr>
            <p:ph type="title"/>
          </p:nvPr>
        </p:nvSpPr>
        <p:spPr>
          <a:xfrm>
            <a:off x="346336" y="534010"/>
            <a:ext cx="4334378" cy="1325563"/>
          </a:xfrm>
        </p:spPr>
        <p:txBody>
          <a:bodyPr/>
          <a:lstStyle/>
          <a:p>
            <a:r>
              <a:rPr lang="en-US" dirty="0"/>
              <a:t>Classes of Aircraft</a:t>
            </a:r>
            <a:br>
              <a:rPr lang="en-US" dirty="0"/>
            </a:br>
            <a:r>
              <a:rPr lang="en-US" dirty="0"/>
              <a:t>Considered</a:t>
            </a:r>
          </a:p>
        </p:txBody>
      </p:sp>
      <p:grpSp>
        <p:nvGrpSpPr>
          <p:cNvPr id="8" name="Group 7">
            <a:extLst>
              <a:ext uri="{FF2B5EF4-FFF2-40B4-BE49-F238E27FC236}">
                <a16:creationId xmlns:a16="http://schemas.microsoft.com/office/drawing/2014/main" id="{016987FD-7C56-410E-A31C-1C8DB18237EE}"/>
              </a:ext>
            </a:extLst>
          </p:cNvPr>
          <p:cNvGrpSpPr/>
          <p:nvPr/>
        </p:nvGrpSpPr>
        <p:grpSpPr>
          <a:xfrm>
            <a:off x="309060" y="2233002"/>
            <a:ext cx="4914899" cy="4090988"/>
            <a:chOff x="342901" y="438150"/>
            <a:chExt cx="4368220" cy="3670876"/>
          </a:xfrm>
        </p:grpSpPr>
        <p:pic>
          <p:nvPicPr>
            <p:cNvPr id="6" name="Picture 4" descr="Image result for ehang">
              <a:extLst>
                <a:ext uri="{FF2B5EF4-FFF2-40B4-BE49-F238E27FC236}">
                  <a16:creationId xmlns:a16="http://schemas.microsoft.com/office/drawing/2014/main" id="{CEC97C53-0D56-4366-838B-33015EA10BF8}"/>
                </a:ext>
              </a:extLst>
            </p:cNvPr>
            <p:cNvPicPr>
              <a:picLocks noChangeAspect="1" noChangeArrowheads="1"/>
            </p:cNvPicPr>
            <p:nvPr/>
          </p:nvPicPr>
          <p:blipFill>
            <a:blip r:embed="rId2" cstate="print"/>
            <a:srcRect/>
            <a:stretch>
              <a:fillRect/>
            </a:stretch>
          </p:blipFill>
          <p:spPr bwMode="auto">
            <a:xfrm>
              <a:off x="342901" y="438150"/>
              <a:ext cx="4368220" cy="2895600"/>
            </a:xfrm>
            <a:prstGeom prst="rect">
              <a:avLst/>
            </a:prstGeom>
            <a:noFill/>
          </p:spPr>
        </p:pic>
        <p:sp>
          <p:nvSpPr>
            <p:cNvPr id="7" name="TextBox 6">
              <a:extLst>
                <a:ext uri="{FF2B5EF4-FFF2-40B4-BE49-F238E27FC236}">
                  <a16:creationId xmlns:a16="http://schemas.microsoft.com/office/drawing/2014/main" id="{03F27EC1-FB4B-4C3C-BBDF-92FD0FFDF2E5}"/>
                </a:ext>
              </a:extLst>
            </p:cNvPr>
            <p:cNvSpPr txBox="1"/>
            <p:nvPr/>
          </p:nvSpPr>
          <p:spPr>
            <a:xfrm>
              <a:off x="1171072" y="3524251"/>
              <a:ext cx="2262188" cy="584775"/>
            </a:xfrm>
            <a:prstGeom prst="rect">
              <a:avLst/>
            </a:prstGeom>
            <a:noFill/>
          </p:spPr>
          <p:txBody>
            <a:bodyPr wrap="square" rtlCol="0">
              <a:spAutoFit/>
            </a:bodyPr>
            <a:lstStyle/>
            <a:p>
              <a:r>
                <a:rPr lang="en-US" sz="3200" dirty="0"/>
                <a:t>Rotor-Craft</a:t>
              </a:r>
            </a:p>
          </p:txBody>
        </p:sp>
      </p:grpSp>
      <p:grpSp>
        <p:nvGrpSpPr>
          <p:cNvPr id="13" name="Group 12">
            <a:extLst>
              <a:ext uri="{FF2B5EF4-FFF2-40B4-BE49-F238E27FC236}">
                <a16:creationId xmlns:a16="http://schemas.microsoft.com/office/drawing/2014/main" id="{E1762096-3F26-4C1E-86FF-AC69E38975EF}"/>
              </a:ext>
            </a:extLst>
          </p:cNvPr>
          <p:cNvGrpSpPr/>
          <p:nvPr/>
        </p:nvGrpSpPr>
        <p:grpSpPr>
          <a:xfrm>
            <a:off x="5243512" y="274072"/>
            <a:ext cx="6639428" cy="3226986"/>
            <a:chOff x="4432881" y="809426"/>
            <a:chExt cx="6096000" cy="2714825"/>
          </a:xfrm>
        </p:grpSpPr>
        <p:pic>
          <p:nvPicPr>
            <p:cNvPr id="5" name="Picture 2" descr="Image result for lilium aircraft">
              <a:extLst>
                <a:ext uri="{FF2B5EF4-FFF2-40B4-BE49-F238E27FC236}">
                  <a16:creationId xmlns:a16="http://schemas.microsoft.com/office/drawing/2014/main" id="{274E2BA6-C411-4F2C-A950-83B4017C725F}"/>
                </a:ext>
              </a:extLst>
            </p:cNvPr>
            <p:cNvPicPr>
              <a:picLocks noChangeAspect="1" noChangeArrowheads="1"/>
            </p:cNvPicPr>
            <p:nvPr/>
          </p:nvPicPr>
          <p:blipFill>
            <a:blip r:embed="rId3" cstate="print"/>
            <a:srcRect l="19192" t="15190" b="37553"/>
            <a:stretch>
              <a:fillRect/>
            </a:stretch>
          </p:blipFill>
          <p:spPr bwMode="auto">
            <a:xfrm>
              <a:off x="4432881" y="1390651"/>
              <a:ext cx="6096000" cy="2133600"/>
            </a:xfrm>
            <a:prstGeom prst="rect">
              <a:avLst/>
            </a:prstGeom>
            <a:noFill/>
          </p:spPr>
        </p:pic>
        <p:sp>
          <p:nvSpPr>
            <p:cNvPr id="11" name="TextBox 10">
              <a:extLst>
                <a:ext uri="{FF2B5EF4-FFF2-40B4-BE49-F238E27FC236}">
                  <a16:creationId xmlns:a16="http://schemas.microsoft.com/office/drawing/2014/main" id="{A6670B95-5E42-490B-92F9-2731A1ABE114}"/>
                </a:ext>
              </a:extLst>
            </p:cNvPr>
            <p:cNvSpPr txBox="1"/>
            <p:nvPr/>
          </p:nvSpPr>
          <p:spPr>
            <a:xfrm>
              <a:off x="6901366" y="809426"/>
              <a:ext cx="2262188" cy="491964"/>
            </a:xfrm>
            <a:prstGeom prst="rect">
              <a:avLst/>
            </a:prstGeom>
            <a:noFill/>
          </p:spPr>
          <p:txBody>
            <a:bodyPr wrap="square" rtlCol="0">
              <a:spAutoFit/>
            </a:bodyPr>
            <a:lstStyle/>
            <a:p>
              <a:r>
                <a:rPr lang="en-US" sz="3200" dirty="0"/>
                <a:t>eVTOL</a:t>
              </a:r>
            </a:p>
          </p:txBody>
        </p:sp>
      </p:grpSp>
      <p:grpSp>
        <p:nvGrpSpPr>
          <p:cNvPr id="10" name="Group 9">
            <a:extLst>
              <a:ext uri="{FF2B5EF4-FFF2-40B4-BE49-F238E27FC236}">
                <a16:creationId xmlns:a16="http://schemas.microsoft.com/office/drawing/2014/main" id="{37B9F685-E887-4CDB-9F18-90BA9F3E4EE3}"/>
              </a:ext>
            </a:extLst>
          </p:cNvPr>
          <p:cNvGrpSpPr/>
          <p:nvPr/>
        </p:nvGrpSpPr>
        <p:grpSpPr>
          <a:xfrm>
            <a:off x="5554639" y="3665137"/>
            <a:ext cx="5799160" cy="2691214"/>
            <a:chOff x="5410198" y="3665136"/>
            <a:chExt cx="5943601" cy="2827739"/>
          </a:xfrm>
        </p:grpSpPr>
        <p:pic>
          <p:nvPicPr>
            <p:cNvPr id="4" name="Picture 3">
              <a:extLst>
                <a:ext uri="{FF2B5EF4-FFF2-40B4-BE49-F238E27FC236}">
                  <a16:creationId xmlns:a16="http://schemas.microsoft.com/office/drawing/2014/main" id="{68801592-FA93-438B-B97D-64536684E3B8}"/>
                </a:ext>
              </a:extLst>
            </p:cNvPr>
            <p:cNvPicPr>
              <a:picLocks noChangeAspect="1" noChangeArrowheads="1"/>
            </p:cNvPicPr>
            <p:nvPr/>
          </p:nvPicPr>
          <p:blipFill>
            <a:blip r:embed="rId4" cstate="print"/>
            <a:srcRect/>
            <a:stretch>
              <a:fillRect/>
            </a:stretch>
          </p:blipFill>
          <p:spPr bwMode="auto">
            <a:xfrm>
              <a:off x="6817895" y="3665136"/>
              <a:ext cx="4535904" cy="282773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3EFFD880-4BE6-4318-80E9-B4DB98A7E076}"/>
                </a:ext>
              </a:extLst>
            </p:cNvPr>
            <p:cNvSpPr txBox="1"/>
            <p:nvPr/>
          </p:nvSpPr>
          <p:spPr>
            <a:xfrm>
              <a:off x="5410198" y="4153996"/>
              <a:ext cx="1604243" cy="592468"/>
            </a:xfrm>
            <a:prstGeom prst="rect">
              <a:avLst/>
            </a:prstGeom>
            <a:noFill/>
          </p:spPr>
          <p:txBody>
            <a:bodyPr wrap="square" rtlCol="0">
              <a:spAutoFit/>
            </a:bodyPr>
            <a:lstStyle/>
            <a:p>
              <a:r>
                <a:rPr lang="en-US" sz="3200" dirty="0"/>
                <a:t>USTOL</a:t>
              </a:r>
            </a:p>
          </p:txBody>
        </p:sp>
      </p:grpSp>
      <p:sp>
        <p:nvSpPr>
          <p:cNvPr id="9" name="Footer Placeholder 8">
            <a:extLst>
              <a:ext uri="{FF2B5EF4-FFF2-40B4-BE49-F238E27FC236}">
                <a16:creationId xmlns:a16="http://schemas.microsoft.com/office/drawing/2014/main" id="{2CA5BE1C-073B-471F-ACD8-F19165030644}"/>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14" name="Slide Number Placeholder 13">
            <a:extLst>
              <a:ext uri="{FF2B5EF4-FFF2-40B4-BE49-F238E27FC236}">
                <a16:creationId xmlns:a16="http://schemas.microsoft.com/office/drawing/2014/main" id="{9AF88136-F6F5-4B4E-92D7-192BE6889D4D}"/>
              </a:ext>
            </a:extLst>
          </p:cNvPr>
          <p:cNvSpPr>
            <a:spLocks noGrp="1"/>
          </p:cNvSpPr>
          <p:nvPr>
            <p:ph type="sldNum" sz="quarter" idx="12"/>
          </p:nvPr>
        </p:nvSpPr>
        <p:spPr/>
        <p:txBody>
          <a:bodyPr/>
          <a:lstStyle/>
          <a:p>
            <a:fld id="{CFB13D1D-BF2A-4550-9A91-1D141BAF5456}" type="slidenum">
              <a:rPr lang="en-US" smtClean="0"/>
              <a:t>7</a:t>
            </a:fld>
            <a:endParaRPr lang="en-US" dirty="0"/>
          </a:p>
        </p:txBody>
      </p:sp>
    </p:spTree>
    <p:extLst>
      <p:ext uri="{BB962C8B-B14F-4D97-AF65-F5344CB8AC3E}">
        <p14:creationId xmlns:p14="http://schemas.microsoft.com/office/powerpoint/2010/main" val="15175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F1B2-3A95-4AE6-ACD3-9BE10942B590}"/>
              </a:ext>
            </a:extLst>
          </p:cNvPr>
          <p:cNvSpPr>
            <a:spLocks noGrp="1"/>
          </p:cNvSpPr>
          <p:nvPr>
            <p:ph type="title"/>
          </p:nvPr>
        </p:nvSpPr>
        <p:spPr/>
        <p:txBody>
          <a:bodyPr/>
          <a:lstStyle/>
          <a:p>
            <a:r>
              <a:rPr lang="en-US" dirty="0"/>
              <a:t>Rotor-craft include multi-copters and helicopters</a:t>
            </a:r>
          </a:p>
        </p:txBody>
      </p:sp>
      <p:pic>
        <p:nvPicPr>
          <p:cNvPr id="4" name="Picture 3" descr="Image result for martine rothblatt helicopter">
            <a:extLst>
              <a:ext uri="{FF2B5EF4-FFF2-40B4-BE49-F238E27FC236}">
                <a16:creationId xmlns:a16="http://schemas.microsoft.com/office/drawing/2014/main" id="{05565B66-109F-4E1F-95F1-41C01A099408}"/>
              </a:ext>
            </a:extLst>
          </p:cNvPr>
          <p:cNvPicPr/>
          <p:nvPr/>
        </p:nvPicPr>
        <p:blipFill>
          <a:blip r:embed="rId2" cstate="print"/>
          <a:srcRect l="15333" t="15063" r="23448" b="42420"/>
          <a:stretch>
            <a:fillRect/>
          </a:stretch>
        </p:blipFill>
        <p:spPr bwMode="auto">
          <a:xfrm>
            <a:off x="651510" y="1690688"/>
            <a:ext cx="4489133" cy="2528888"/>
          </a:xfrm>
          <a:prstGeom prst="rect">
            <a:avLst/>
          </a:prstGeom>
          <a:noFill/>
          <a:ln w="9525">
            <a:noFill/>
            <a:miter lim="800000"/>
            <a:headEnd/>
            <a:tailEnd/>
          </a:ln>
        </p:spPr>
      </p:pic>
      <p:sp>
        <p:nvSpPr>
          <p:cNvPr id="5" name="Title 1">
            <a:extLst>
              <a:ext uri="{FF2B5EF4-FFF2-40B4-BE49-F238E27FC236}">
                <a16:creationId xmlns:a16="http://schemas.microsoft.com/office/drawing/2014/main" id="{1C68EE34-5BB1-4780-BE5A-E71AB1B06F23}"/>
              </a:ext>
            </a:extLst>
          </p:cNvPr>
          <p:cNvSpPr txBox="1">
            <a:spLocks/>
          </p:cNvSpPr>
          <p:nvPr/>
        </p:nvSpPr>
        <p:spPr>
          <a:xfrm>
            <a:off x="651510" y="4504530"/>
            <a:ext cx="4489133" cy="13255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EPSAROD: Robinson R44 helicopter modified for a single electric motor</a:t>
            </a:r>
          </a:p>
        </p:txBody>
      </p:sp>
      <p:pic>
        <p:nvPicPr>
          <p:cNvPr id="6" name="Content Placeholder 5">
            <a:extLst>
              <a:ext uri="{FF2B5EF4-FFF2-40B4-BE49-F238E27FC236}">
                <a16:creationId xmlns:a16="http://schemas.microsoft.com/office/drawing/2014/main" id="{E772F4E3-BACD-4044-A6D4-120D88D71E14}"/>
              </a:ext>
            </a:extLst>
          </p:cNvPr>
          <p:cNvPicPr>
            <a:picLocks noGrp="1"/>
          </p:cNvPicPr>
          <p:nvPr>
            <p:ph idx="1"/>
          </p:nvPr>
        </p:nvPicPr>
        <p:blipFill>
          <a:blip r:embed="rId3" cstate="print"/>
          <a:srcRect/>
          <a:stretch>
            <a:fillRect/>
          </a:stretch>
        </p:blipFill>
        <p:spPr bwMode="auto">
          <a:xfrm>
            <a:off x="5605082" y="1817924"/>
            <a:ext cx="4200270" cy="2528889"/>
          </a:xfrm>
          <a:prstGeom prst="rect">
            <a:avLst/>
          </a:prstGeom>
          <a:noFill/>
          <a:ln w="9525">
            <a:solidFill>
              <a:schemeClr val="tx1"/>
            </a:solidFill>
            <a:miter lim="800000"/>
            <a:headEnd/>
            <a:tailEnd/>
          </a:ln>
        </p:spPr>
      </p:pic>
      <p:pic>
        <p:nvPicPr>
          <p:cNvPr id="7" name="Picture 6" descr="http://press.volocopter.com/images/bildarchiv/art-images/NK_15_5162.jpg">
            <a:extLst>
              <a:ext uri="{FF2B5EF4-FFF2-40B4-BE49-F238E27FC236}">
                <a16:creationId xmlns:a16="http://schemas.microsoft.com/office/drawing/2014/main" id="{B1273FD6-A928-47CC-91B6-34FB3328853A}"/>
              </a:ext>
            </a:extLst>
          </p:cNvPr>
          <p:cNvPicPr/>
          <p:nvPr/>
        </p:nvPicPr>
        <p:blipFill>
          <a:blip r:embed="rId4" cstate="print"/>
          <a:srcRect/>
          <a:stretch>
            <a:fillRect/>
          </a:stretch>
        </p:blipFill>
        <p:spPr bwMode="auto">
          <a:xfrm>
            <a:off x="8070215" y="4010023"/>
            <a:ext cx="3470275" cy="2314575"/>
          </a:xfrm>
          <a:prstGeom prst="rect">
            <a:avLst/>
          </a:prstGeom>
          <a:noFill/>
          <a:ln w="9525">
            <a:noFill/>
            <a:miter lim="800000"/>
            <a:headEnd/>
            <a:tailEnd/>
          </a:ln>
        </p:spPr>
      </p:pic>
      <p:sp>
        <p:nvSpPr>
          <p:cNvPr id="8" name="Footer Placeholder 7">
            <a:extLst>
              <a:ext uri="{FF2B5EF4-FFF2-40B4-BE49-F238E27FC236}">
                <a16:creationId xmlns:a16="http://schemas.microsoft.com/office/drawing/2014/main" id="{58B79907-6058-4B54-8E62-C75E6FE7BC9C}"/>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9" name="Slide Number Placeholder 8">
            <a:extLst>
              <a:ext uri="{FF2B5EF4-FFF2-40B4-BE49-F238E27FC236}">
                <a16:creationId xmlns:a16="http://schemas.microsoft.com/office/drawing/2014/main" id="{B5615A2C-BA21-42B6-B887-8A910EDE0951}"/>
              </a:ext>
            </a:extLst>
          </p:cNvPr>
          <p:cNvSpPr>
            <a:spLocks noGrp="1"/>
          </p:cNvSpPr>
          <p:nvPr>
            <p:ph type="sldNum" sz="quarter" idx="12"/>
          </p:nvPr>
        </p:nvSpPr>
        <p:spPr/>
        <p:txBody>
          <a:bodyPr/>
          <a:lstStyle/>
          <a:p>
            <a:fld id="{CFB13D1D-BF2A-4550-9A91-1D141BAF5456}" type="slidenum">
              <a:rPr lang="en-US" smtClean="0"/>
              <a:t>8</a:t>
            </a:fld>
            <a:endParaRPr lang="en-US" dirty="0"/>
          </a:p>
        </p:txBody>
      </p:sp>
    </p:spTree>
    <p:extLst>
      <p:ext uri="{BB962C8B-B14F-4D97-AF65-F5344CB8AC3E}">
        <p14:creationId xmlns:p14="http://schemas.microsoft.com/office/powerpoint/2010/main" val="646085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FB72-3990-43E4-AC35-332D4D08821F}"/>
              </a:ext>
            </a:extLst>
          </p:cNvPr>
          <p:cNvSpPr>
            <a:spLocks noGrp="1"/>
          </p:cNvSpPr>
          <p:nvPr>
            <p:ph type="title"/>
          </p:nvPr>
        </p:nvSpPr>
        <p:spPr>
          <a:xfrm>
            <a:off x="838200" y="936625"/>
            <a:ext cx="10515600" cy="1325563"/>
          </a:xfrm>
        </p:spPr>
        <p:txBody>
          <a:bodyPr>
            <a:normAutofit fontScale="90000"/>
          </a:bodyPr>
          <a:lstStyle/>
          <a:p>
            <a:r>
              <a:rPr lang="en-US" dirty="0"/>
              <a:t>eVTOL: aircraft that take-off vertically and then transition to winged flight before transitioning again to a vertical mode for landing.</a:t>
            </a:r>
            <a:br>
              <a:rPr lang="en-US" dirty="0"/>
            </a:br>
            <a:endParaRPr lang="en-US" dirty="0"/>
          </a:p>
        </p:txBody>
      </p:sp>
      <p:pic>
        <p:nvPicPr>
          <p:cNvPr id="4" name="Picture 3" descr="Image result for lilium vtol">
            <a:extLst>
              <a:ext uri="{FF2B5EF4-FFF2-40B4-BE49-F238E27FC236}">
                <a16:creationId xmlns:a16="http://schemas.microsoft.com/office/drawing/2014/main" id="{BC722B55-E33F-4B0F-9B84-E8B51DC2EE8B}"/>
              </a:ext>
            </a:extLst>
          </p:cNvPr>
          <p:cNvPicPr/>
          <p:nvPr/>
        </p:nvPicPr>
        <p:blipFill>
          <a:blip r:embed="rId3" cstate="print"/>
          <a:srcRect l="22828" t="27572" r="27641" b="31276"/>
          <a:stretch>
            <a:fillRect/>
          </a:stretch>
        </p:blipFill>
        <p:spPr bwMode="auto">
          <a:xfrm>
            <a:off x="838200" y="2557463"/>
            <a:ext cx="5669280" cy="2166937"/>
          </a:xfrm>
          <a:prstGeom prst="rect">
            <a:avLst/>
          </a:prstGeom>
          <a:noFill/>
          <a:ln w="9525">
            <a:noFill/>
            <a:miter lim="800000"/>
            <a:headEnd/>
            <a:tailEnd/>
          </a:ln>
        </p:spPr>
      </p:pic>
      <p:sp>
        <p:nvSpPr>
          <p:cNvPr id="6" name="TextBox 5">
            <a:extLst>
              <a:ext uri="{FF2B5EF4-FFF2-40B4-BE49-F238E27FC236}">
                <a16:creationId xmlns:a16="http://schemas.microsoft.com/office/drawing/2014/main" id="{2A7D0314-1342-4D2F-B54D-961E9D09472C}"/>
              </a:ext>
            </a:extLst>
          </p:cNvPr>
          <p:cNvSpPr txBox="1"/>
          <p:nvPr/>
        </p:nvSpPr>
        <p:spPr>
          <a:xfrm>
            <a:off x="2629854" y="4788843"/>
            <a:ext cx="1042986" cy="461665"/>
          </a:xfrm>
          <a:prstGeom prst="rect">
            <a:avLst/>
          </a:prstGeom>
          <a:noFill/>
        </p:spPr>
        <p:txBody>
          <a:bodyPr wrap="square" rtlCol="0">
            <a:spAutoFit/>
          </a:bodyPr>
          <a:lstStyle/>
          <a:p>
            <a:r>
              <a:rPr lang="en-US" sz="2400" dirty="0"/>
              <a:t>Lillium</a:t>
            </a:r>
          </a:p>
        </p:txBody>
      </p:sp>
      <p:sp>
        <p:nvSpPr>
          <p:cNvPr id="7" name="TextBox 6">
            <a:extLst>
              <a:ext uri="{FF2B5EF4-FFF2-40B4-BE49-F238E27FC236}">
                <a16:creationId xmlns:a16="http://schemas.microsoft.com/office/drawing/2014/main" id="{DDF1951D-F85A-4E3F-B381-DE35D5218AAD}"/>
              </a:ext>
            </a:extLst>
          </p:cNvPr>
          <p:cNvSpPr txBox="1"/>
          <p:nvPr/>
        </p:nvSpPr>
        <p:spPr>
          <a:xfrm>
            <a:off x="8527734" y="2178993"/>
            <a:ext cx="2368866" cy="461665"/>
          </a:xfrm>
          <a:prstGeom prst="rect">
            <a:avLst/>
          </a:prstGeom>
          <a:noFill/>
        </p:spPr>
        <p:txBody>
          <a:bodyPr wrap="square" rtlCol="0">
            <a:spAutoFit/>
          </a:bodyPr>
          <a:lstStyle/>
          <a:p>
            <a:r>
              <a:rPr lang="en-US" sz="2400" dirty="0" err="1"/>
              <a:t>TriFan</a:t>
            </a:r>
            <a:r>
              <a:rPr lang="en-US" sz="2400" dirty="0"/>
              <a:t> 600</a:t>
            </a:r>
          </a:p>
        </p:txBody>
      </p:sp>
      <p:pic>
        <p:nvPicPr>
          <p:cNvPr id="10" name="Picture 9">
            <a:extLst>
              <a:ext uri="{FF2B5EF4-FFF2-40B4-BE49-F238E27FC236}">
                <a16:creationId xmlns:a16="http://schemas.microsoft.com/office/drawing/2014/main" id="{09428659-7530-4FB6-8197-D26643D291E6}"/>
              </a:ext>
            </a:extLst>
          </p:cNvPr>
          <p:cNvPicPr>
            <a:picLocks noChangeAspect="1"/>
          </p:cNvPicPr>
          <p:nvPr/>
        </p:nvPicPr>
        <p:blipFill>
          <a:blip r:embed="rId4"/>
          <a:stretch>
            <a:fillRect/>
          </a:stretch>
        </p:blipFill>
        <p:spPr>
          <a:xfrm>
            <a:off x="6746096" y="2895451"/>
            <a:ext cx="5191349" cy="3460899"/>
          </a:xfrm>
          <a:prstGeom prst="rect">
            <a:avLst/>
          </a:prstGeom>
        </p:spPr>
      </p:pic>
      <p:sp>
        <p:nvSpPr>
          <p:cNvPr id="5" name="Footer Placeholder 4">
            <a:extLst>
              <a:ext uri="{FF2B5EF4-FFF2-40B4-BE49-F238E27FC236}">
                <a16:creationId xmlns:a16="http://schemas.microsoft.com/office/drawing/2014/main" id="{46342D65-6F7F-4636-A9BB-02E73BEFED65}"/>
              </a:ext>
            </a:extLst>
          </p:cNvPr>
          <p:cNvSpPr>
            <a:spLocks noGrp="1"/>
          </p:cNvSpPr>
          <p:nvPr>
            <p:ph type="ftr" sz="quarter" idx="11"/>
          </p:nvPr>
        </p:nvSpPr>
        <p:spPr/>
        <p:txBody>
          <a:bodyPr/>
          <a:lstStyle/>
          <a:p>
            <a:r>
              <a:rPr lang="en-US"/>
              <a:t>Copyright David G. Ullman, Electric Air Vehicle Performance Prospects, Sustainable Aviation Symposium, May 2018</a:t>
            </a:r>
            <a:endParaRPr lang="en-US" dirty="0"/>
          </a:p>
        </p:txBody>
      </p:sp>
      <p:sp>
        <p:nvSpPr>
          <p:cNvPr id="8" name="Slide Number Placeholder 7">
            <a:extLst>
              <a:ext uri="{FF2B5EF4-FFF2-40B4-BE49-F238E27FC236}">
                <a16:creationId xmlns:a16="http://schemas.microsoft.com/office/drawing/2014/main" id="{6238432F-67E4-4721-BC9A-D8C29B960E65}"/>
              </a:ext>
            </a:extLst>
          </p:cNvPr>
          <p:cNvSpPr>
            <a:spLocks noGrp="1"/>
          </p:cNvSpPr>
          <p:nvPr>
            <p:ph type="sldNum" sz="quarter" idx="12"/>
          </p:nvPr>
        </p:nvSpPr>
        <p:spPr/>
        <p:txBody>
          <a:bodyPr/>
          <a:lstStyle/>
          <a:p>
            <a:fld id="{CFB13D1D-BF2A-4550-9A91-1D141BAF5456}" type="slidenum">
              <a:rPr lang="en-US" smtClean="0"/>
              <a:t>9</a:t>
            </a:fld>
            <a:endParaRPr lang="en-US" dirty="0"/>
          </a:p>
        </p:txBody>
      </p:sp>
    </p:spTree>
    <p:extLst>
      <p:ext uri="{BB962C8B-B14F-4D97-AF65-F5344CB8AC3E}">
        <p14:creationId xmlns:p14="http://schemas.microsoft.com/office/powerpoint/2010/main" val="830239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21200</TotalTime>
  <Words>2879</Words>
  <Application>Microsoft Office PowerPoint</Application>
  <PresentationFormat>Widescreen</PresentationFormat>
  <Paragraphs>392</Paragraphs>
  <Slides>48</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Cambria Math</vt:lpstr>
      <vt:lpstr>CommercialScript BT</vt:lpstr>
      <vt:lpstr>raleway</vt:lpstr>
      <vt:lpstr>Office Theme</vt:lpstr>
      <vt:lpstr>Electric Air Vehicle Performance Prospects: Comparing eVTOL versus USTOL</vt:lpstr>
      <vt:lpstr>My background</vt:lpstr>
      <vt:lpstr>Airplane Design Publications</vt:lpstr>
      <vt:lpstr>In 2015 Vincent Homer and I began to study USTOL potential</vt:lpstr>
      <vt:lpstr>Goals</vt:lpstr>
      <vt:lpstr>PowerPoint Presentation</vt:lpstr>
      <vt:lpstr>Classes of Aircraft Considered</vt:lpstr>
      <vt:lpstr>Rotor-craft include multi-copters and helicopters</vt:lpstr>
      <vt:lpstr>eVTOL: aircraft that take-off vertically and then transition to winged flight before transitioning again to a vertical mode for landing. </vt:lpstr>
      <vt:lpstr>Ultra Short Take-Off and Landing (USTOL): winged aircraft that uses Distributed Electric Propulsion (DEP) to create Propulsion Airframe Interaction (PAI) enabling short distance take offs and landings while providing very efficient cruise potential.   Descended from the Custer Channel Wing, Boeing YC-14 and others</vt:lpstr>
      <vt:lpstr>Custer Channel Wing</vt:lpstr>
      <vt:lpstr>YC-14 used Upper Surface Blowing (USB) to achieve high Lift Coefficients</vt:lpstr>
      <vt:lpstr>USTOL is electric STOL that can perform  like Lil’ Cub</vt:lpstr>
      <vt:lpstr>STOL Performance by Manufactured Aircraft</vt:lpstr>
      <vt:lpstr>Take-Off Distance</vt:lpstr>
      <vt:lpstr>NASA X-57 Maxwell is not really USTOL but does take advantage of Propulsion Airframe Interaction (PAI) to leverage Distributed Electric Propulsion (DEP). </vt:lpstr>
      <vt:lpstr>PowerPoint Presentation</vt:lpstr>
      <vt:lpstr>IDEAL: Integrated Distributed Electric-Augmented Lift </vt:lpstr>
      <vt:lpstr>Basic concept of IDEAL</vt:lpstr>
      <vt:lpstr>An example IDEAL configuration  in our wind tunnel</vt:lpstr>
      <vt:lpstr>PowerPoint Presentation</vt:lpstr>
      <vt:lpstr>Analytical Model Basics</vt:lpstr>
      <vt:lpstr>Batteries characterized by energy density (ρb) and energy capacity (Ec) </vt:lpstr>
      <vt:lpstr>Model is based on weight fractions</vt:lpstr>
      <vt:lpstr>Assumptions</vt:lpstr>
      <vt:lpstr>Assumptions</vt:lpstr>
      <vt:lpstr>Assumptions by class</vt:lpstr>
      <vt:lpstr>PowerPoint Presentation</vt:lpstr>
      <vt:lpstr>Model verification EPSAROD: Robinson R44 helicopter modified for a single electric motor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 #1</vt:lpstr>
      <vt:lpstr>Takeaway #2</vt:lpstr>
      <vt:lpstr>Takeaway #3</vt:lpstr>
      <vt:lpstr>Takeaway #4</vt:lpstr>
      <vt:lpstr>IDEAL Wind Tunnel Testing</vt:lpstr>
      <vt:lpstr>Continued development of IDEAL concept </vt:lpstr>
      <vt:lpstr>PowerPoint Presentation</vt:lpstr>
      <vt:lpstr>What next?</vt:lpstr>
      <vt:lpstr>JabirWatt Comparison to Model</vt:lpstr>
      <vt:lpstr>PowerPoint Presentation</vt:lpstr>
      <vt:lpstr>For more details on IDEAL or this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Air Vehicles: Comparing eVTOL or USTOL Development Potential</dc:title>
  <dc:creator>David Ullman</dc:creator>
  <cp:lastModifiedBy>David Ullman</cp:lastModifiedBy>
  <cp:revision>201</cp:revision>
  <cp:lastPrinted>2018-05-07T01:01:31Z</cp:lastPrinted>
  <dcterms:created xsi:type="dcterms:W3CDTF">2018-04-18T16:36:10Z</dcterms:created>
  <dcterms:modified xsi:type="dcterms:W3CDTF">2018-05-10T13:27:35Z</dcterms:modified>
</cp:coreProperties>
</file>