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07" r:id="rId3"/>
    <p:sldId id="308" r:id="rId4"/>
    <p:sldId id="302" r:id="rId5"/>
    <p:sldId id="269" r:id="rId6"/>
    <p:sldId id="301" r:id="rId7"/>
    <p:sldId id="271" r:id="rId8"/>
    <p:sldId id="273" r:id="rId9"/>
    <p:sldId id="305" r:id="rId10"/>
    <p:sldId id="263" r:id="rId11"/>
    <p:sldId id="304" r:id="rId12"/>
    <p:sldId id="315" r:id="rId13"/>
    <p:sldId id="306" r:id="rId14"/>
    <p:sldId id="259" r:id="rId15"/>
    <p:sldId id="260" r:id="rId16"/>
    <p:sldId id="312" r:id="rId17"/>
    <p:sldId id="265" r:id="rId18"/>
    <p:sldId id="281" r:id="rId19"/>
    <p:sldId id="311" r:id="rId20"/>
    <p:sldId id="282" r:id="rId21"/>
    <p:sldId id="310" r:id="rId22"/>
    <p:sldId id="262" r:id="rId23"/>
    <p:sldId id="333" r:id="rId24"/>
    <p:sldId id="334" r:id="rId25"/>
    <p:sldId id="318" r:id="rId26"/>
    <p:sldId id="319" r:id="rId27"/>
    <p:sldId id="320" r:id="rId28"/>
    <p:sldId id="283" r:id="rId29"/>
    <p:sldId id="275" r:id="rId30"/>
    <p:sldId id="321" r:id="rId31"/>
    <p:sldId id="322" r:id="rId32"/>
    <p:sldId id="336" r:id="rId33"/>
    <p:sldId id="337" r:id="rId34"/>
    <p:sldId id="278" r:id="rId35"/>
    <p:sldId id="323" r:id="rId36"/>
    <p:sldId id="288" r:id="rId37"/>
    <p:sldId id="316" r:id="rId38"/>
    <p:sldId id="324" r:id="rId39"/>
    <p:sldId id="325" r:id="rId40"/>
    <p:sldId id="335" r:id="rId41"/>
    <p:sldId id="327" r:id="rId42"/>
    <p:sldId id="328" r:id="rId43"/>
    <p:sldId id="329" r:id="rId44"/>
    <p:sldId id="330" r:id="rId45"/>
    <p:sldId id="331" r:id="rId46"/>
    <p:sldId id="286" r:id="rId47"/>
    <p:sldId id="332" r:id="rId48"/>
    <p:sldId id="261" r:id="rId49"/>
    <p:sldId id="267" r:id="rId50"/>
    <p:sldId id="266" r:id="rId51"/>
    <p:sldId id="257" r:id="rId52"/>
    <p:sldId id="274" r:id="rId53"/>
    <p:sldId id="29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72" autoAdjust="0"/>
  </p:normalViewPr>
  <p:slideViewPr>
    <p:cSldViewPr>
      <p:cViewPr varScale="1">
        <p:scale>
          <a:sx n="64" d="100"/>
          <a:sy n="64" d="100"/>
        </p:scale>
        <p:origin x="1229" y="62"/>
      </p:cViewPr>
      <p:guideLst>
        <p:guide orient="horz" pos="2160"/>
        <p:guide pos="2880"/>
      </p:guideLst>
    </p:cSldViewPr>
  </p:slideViewPr>
  <p:outlineViewPr>
    <p:cViewPr>
      <p:scale>
        <a:sx n="33" d="100"/>
        <a:sy n="33" d="100"/>
      </p:scale>
      <p:origin x="0" y="18524"/>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A3897-CEC0-491C-AD1A-D81821EAD595}" type="datetimeFigureOut">
              <a:rPr lang="en-US" smtClean="0"/>
              <a:t>7/25/2018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CC68E-AE30-4DEB-87A4-4AE0910CD196}" type="slidenum">
              <a:rPr lang="en-US" smtClean="0"/>
              <a:t>‹#›</a:t>
            </a:fld>
            <a:endParaRPr lang="en-US"/>
          </a:p>
        </p:txBody>
      </p:sp>
    </p:spTree>
    <p:extLst>
      <p:ext uri="{BB962C8B-B14F-4D97-AF65-F5344CB8AC3E}">
        <p14:creationId xmlns:p14="http://schemas.microsoft.com/office/powerpoint/2010/main" val="355485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while Professor funded by NSF, DARPA, JPL and others </a:t>
            </a:r>
          </a:p>
          <a:p>
            <a:r>
              <a:rPr lang="en-US" dirty="0"/>
              <a:t>Taught by Wilbur Wright</a:t>
            </a:r>
          </a:p>
        </p:txBody>
      </p:sp>
      <p:sp>
        <p:nvSpPr>
          <p:cNvPr id="4" name="Slide Number Placeholder 3"/>
          <p:cNvSpPr>
            <a:spLocks noGrp="1"/>
          </p:cNvSpPr>
          <p:nvPr>
            <p:ph type="sldNum" sz="quarter" idx="10"/>
          </p:nvPr>
        </p:nvSpPr>
        <p:spPr/>
        <p:txBody>
          <a:bodyPr/>
          <a:lstStyle/>
          <a:p>
            <a:fld id="{ACE2D424-0C83-416D-99E8-1CB0A077406C}" type="slidenum">
              <a:rPr lang="en-US" smtClean="0"/>
              <a:t>2</a:t>
            </a:fld>
            <a:endParaRPr lang="en-US" dirty="0"/>
          </a:p>
        </p:txBody>
      </p:sp>
    </p:spTree>
    <p:extLst>
      <p:ext uri="{BB962C8B-B14F-4D97-AF65-F5344CB8AC3E}">
        <p14:creationId xmlns:p14="http://schemas.microsoft.com/office/powerpoint/2010/main" val="99491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Vince's work Funded by CCW</a:t>
            </a:r>
          </a:p>
        </p:txBody>
      </p:sp>
      <p:sp>
        <p:nvSpPr>
          <p:cNvPr id="4" name="Slide Number Placeholder 3"/>
          <p:cNvSpPr>
            <a:spLocks noGrp="1"/>
          </p:cNvSpPr>
          <p:nvPr>
            <p:ph type="sldNum" sz="quarter" idx="10"/>
          </p:nvPr>
        </p:nvSpPr>
        <p:spPr/>
        <p:txBody>
          <a:bodyPr/>
          <a:lstStyle/>
          <a:p>
            <a:fld id="{ACE2D424-0C83-416D-99E8-1CB0A077406C}" type="slidenum">
              <a:rPr lang="en-US" smtClean="0"/>
              <a:t>3</a:t>
            </a:fld>
            <a:endParaRPr lang="en-US" dirty="0"/>
          </a:p>
        </p:txBody>
      </p:sp>
    </p:spTree>
    <p:extLst>
      <p:ext uri="{BB962C8B-B14F-4D97-AF65-F5344CB8AC3E}">
        <p14:creationId xmlns:p14="http://schemas.microsoft.com/office/powerpoint/2010/main" val="407473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Custer started in the 1930s.  </a:t>
            </a:r>
          </a:p>
        </p:txBody>
      </p:sp>
      <p:sp>
        <p:nvSpPr>
          <p:cNvPr id="4" name="Slide Number Placeholder 3"/>
          <p:cNvSpPr>
            <a:spLocks noGrp="1"/>
          </p:cNvSpPr>
          <p:nvPr>
            <p:ph type="sldNum" sz="quarter" idx="10"/>
          </p:nvPr>
        </p:nvSpPr>
        <p:spPr/>
        <p:txBody>
          <a:bodyPr/>
          <a:lstStyle/>
          <a:p>
            <a:fld id="{ACE2D424-0C83-416D-99E8-1CB0A077406C}" type="slidenum">
              <a:rPr lang="en-US" smtClean="0"/>
              <a:t>35</a:t>
            </a:fld>
            <a:endParaRPr lang="en-US" dirty="0"/>
          </a:p>
        </p:txBody>
      </p:sp>
    </p:spTree>
    <p:extLst>
      <p:ext uri="{BB962C8B-B14F-4D97-AF65-F5344CB8AC3E}">
        <p14:creationId xmlns:p14="http://schemas.microsoft.com/office/powerpoint/2010/main" val="330824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Rotor-craft have a range of 15 miles (24 km) Graph stops at 100 kwh as this is a 5000 lb machine regardless of class.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eVTOLs will have range of less than 65 miles (100km) with 5000 lb (2272 kg) aircraft and require very high thrust and power. </a:t>
            </a:r>
          </a:p>
          <a:p>
            <a:pPr lvl="0"/>
            <a:r>
              <a:rPr lang="en-US" dirty="0"/>
              <a:t>USTOLs can achieve 116 miles (186 km).</a:t>
            </a:r>
          </a:p>
        </p:txBody>
      </p:sp>
      <p:sp>
        <p:nvSpPr>
          <p:cNvPr id="4" name="Slide Number Placeholder 3"/>
          <p:cNvSpPr>
            <a:spLocks noGrp="1"/>
          </p:cNvSpPr>
          <p:nvPr>
            <p:ph type="sldNum" sz="quarter" idx="10"/>
          </p:nvPr>
        </p:nvSpPr>
        <p:spPr/>
        <p:txBody>
          <a:bodyPr/>
          <a:lstStyle/>
          <a:p>
            <a:fld id="{ACE2D424-0C83-416D-99E8-1CB0A077406C}" type="slidenum">
              <a:rPr lang="en-US" smtClean="0"/>
              <a:t>39</a:t>
            </a:fld>
            <a:endParaRPr lang="en-US" dirty="0"/>
          </a:p>
        </p:txBody>
      </p:sp>
    </p:spTree>
    <p:extLst>
      <p:ext uri="{BB962C8B-B14F-4D97-AF65-F5344CB8AC3E}">
        <p14:creationId xmlns:p14="http://schemas.microsoft.com/office/powerpoint/2010/main" val="252202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the UBER sidewalk ends</a:t>
            </a:r>
          </a:p>
        </p:txBody>
      </p:sp>
      <p:sp>
        <p:nvSpPr>
          <p:cNvPr id="4" name="Slide Number Placeholder 3"/>
          <p:cNvSpPr>
            <a:spLocks noGrp="1"/>
          </p:cNvSpPr>
          <p:nvPr>
            <p:ph type="sldNum" sz="quarter" idx="10"/>
          </p:nvPr>
        </p:nvSpPr>
        <p:spPr/>
        <p:txBody>
          <a:bodyPr/>
          <a:lstStyle/>
          <a:p>
            <a:fld id="{ACE2D424-0C83-416D-99E8-1CB0A077406C}" type="slidenum">
              <a:rPr lang="en-US" smtClean="0"/>
              <a:t>44</a:t>
            </a:fld>
            <a:endParaRPr lang="en-US" dirty="0"/>
          </a:p>
        </p:txBody>
      </p:sp>
    </p:spTree>
    <p:extLst>
      <p:ext uri="{BB962C8B-B14F-4D97-AF65-F5344CB8AC3E}">
        <p14:creationId xmlns:p14="http://schemas.microsoft.com/office/powerpoint/2010/main" val="234691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Lillium is an exception</a:t>
            </a:r>
          </a:p>
        </p:txBody>
      </p:sp>
      <p:sp>
        <p:nvSpPr>
          <p:cNvPr id="4" name="Slide Number Placeholder 3"/>
          <p:cNvSpPr>
            <a:spLocks noGrp="1"/>
          </p:cNvSpPr>
          <p:nvPr>
            <p:ph type="sldNum" sz="quarter" idx="10"/>
          </p:nvPr>
        </p:nvSpPr>
        <p:spPr/>
        <p:txBody>
          <a:bodyPr/>
          <a:lstStyle/>
          <a:p>
            <a:fld id="{ACE2D424-0C83-416D-99E8-1CB0A077406C}" type="slidenum">
              <a:rPr lang="en-US" smtClean="0"/>
              <a:t>45</a:t>
            </a:fld>
            <a:endParaRPr lang="en-US" dirty="0"/>
          </a:p>
        </p:txBody>
      </p:sp>
    </p:spTree>
    <p:extLst>
      <p:ext uri="{BB962C8B-B14F-4D97-AF65-F5344CB8AC3E}">
        <p14:creationId xmlns:p14="http://schemas.microsoft.com/office/powerpoint/2010/main" val="404545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4EC8F8-D04F-4E16-B3A9-78FDAA5DD438}" type="datetime1">
              <a:rPr lang="en-US" smtClean="0"/>
              <a:t>7/25/2018</a:t>
            </a:fld>
            <a:endParaRPr lang="en-US" dirty="0"/>
          </a:p>
        </p:txBody>
      </p:sp>
      <p:sp>
        <p:nvSpPr>
          <p:cNvPr id="5" name="Footer Placeholder 4"/>
          <p:cNvSpPr>
            <a:spLocks noGrp="1"/>
          </p:cNvSpPr>
          <p:nvPr>
            <p:ph type="ftr" sz="quarter" idx="11"/>
          </p:nvPr>
        </p:nvSpPr>
        <p:spPr/>
        <p:txBody>
          <a:bodyPr/>
          <a:lstStyle/>
          <a:p>
            <a:r>
              <a:rPr lang="en-US"/>
              <a:t>Copyright David G. Ullman, 2018</a:t>
            </a:r>
            <a:endParaRPr lang="en-US" dirty="0"/>
          </a:p>
        </p:txBody>
      </p:sp>
      <p:sp>
        <p:nvSpPr>
          <p:cNvPr id="6" name="Slide Number Placeholder 5"/>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84CD4-69F4-415F-88F6-207468144121}" type="datetime1">
              <a:rPr lang="en-US" smtClean="0"/>
              <a:t>7/25/2018</a:t>
            </a:fld>
            <a:endParaRPr lang="en-US" dirty="0"/>
          </a:p>
        </p:txBody>
      </p:sp>
      <p:sp>
        <p:nvSpPr>
          <p:cNvPr id="5" name="Footer Placeholder 4"/>
          <p:cNvSpPr>
            <a:spLocks noGrp="1"/>
          </p:cNvSpPr>
          <p:nvPr>
            <p:ph type="ftr" sz="quarter" idx="11"/>
          </p:nvPr>
        </p:nvSpPr>
        <p:spPr/>
        <p:txBody>
          <a:bodyPr/>
          <a:lstStyle/>
          <a:p>
            <a:r>
              <a:rPr lang="en-US"/>
              <a:t>Copyright David G. Ullman, 2018</a:t>
            </a:r>
            <a:endParaRPr lang="en-US" dirty="0"/>
          </a:p>
        </p:txBody>
      </p:sp>
      <p:sp>
        <p:nvSpPr>
          <p:cNvPr id="6" name="Slide Number Placeholder 5"/>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F437-BC5F-44F3-9B71-46DC773B0649}" type="datetime1">
              <a:rPr lang="en-US" smtClean="0"/>
              <a:t>7/25/2018</a:t>
            </a:fld>
            <a:endParaRPr lang="en-US" dirty="0"/>
          </a:p>
        </p:txBody>
      </p:sp>
      <p:sp>
        <p:nvSpPr>
          <p:cNvPr id="5" name="Footer Placeholder 4"/>
          <p:cNvSpPr>
            <a:spLocks noGrp="1"/>
          </p:cNvSpPr>
          <p:nvPr>
            <p:ph type="ftr" sz="quarter" idx="11"/>
          </p:nvPr>
        </p:nvSpPr>
        <p:spPr/>
        <p:txBody>
          <a:bodyPr/>
          <a:lstStyle/>
          <a:p>
            <a:r>
              <a:rPr lang="en-US"/>
              <a:t>Copyright David G. Ullman, 2018</a:t>
            </a:r>
            <a:endParaRPr lang="en-US" dirty="0"/>
          </a:p>
        </p:txBody>
      </p:sp>
      <p:sp>
        <p:nvSpPr>
          <p:cNvPr id="6" name="Slide Number Placeholder 5"/>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A5B1F-9CFC-4B26-B7DB-76D02F54EF55}" type="datetime1">
              <a:rPr lang="en-US" smtClean="0"/>
              <a:t>7/25/2018</a:t>
            </a:fld>
            <a:endParaRPr lang="en-US" dirty="0"/>
          </a:p>
        </p:txBody>
      </p:sp>
      <p:sp>
        <p:nvSpPr>
          <p:cNvPr id="5" name="Footer Placeholder 4"/>
          <p:cNvSpPr>
            <a:spLocks noGrp="1"/>
          </p:cNvSpPr>
          <p:nvPr>
            <p:ph type="ftr" sz="quarter" idx="11"/>
          </p:nvPr>
        </p:nvSpPr>
        <p:spPr/>
        <p:txBody>
          <a:bodyPr/>
          <a:lstStyle/>
          <a:p>
            <a:r>
              <a:rPr lang="en-US"/>
              <a:t>Copyright David G. Ullman, 2018</a:t>
            </a:r>
            <a:endParaRPr lang="en-US" dirty="0"/>
          </a:p>
        </p:txBody>
      </p:sp>
      <p:sp>
        <p:nvSpPr>
          <p:cNvPr id="6" name="Slide Number Placeholder 5"/>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DAC4B-3F40-4455-8D54-9A2ADA21E0A0}" type="datetime1">
              <a:rPr lang="en-US" smtClean="0"/>
              <a:t>7/25/2018</a:t>
            </a:fld>
            <a:endParaRPr lang="en-US" dirty="0"/>
          </a:p>
        </p:txBody>
      </p:sp>
      <p:sp>
        <p:nvSpPr>
          <p:cNvPr id="5" name="Footer Placeholder 4"/>
          <p:cNvSpPr>
            <a:spLocks noGrp="1"/>
          </p:cNvSpPr>
          <p:nvPr>
            <p:ph type="ftr" sz="quarter" idx="11"/>
          </p:nvPr>
        </p:nvSpPr>
        <p:spPr/>
        <p:txBody>
          <a:bodyPr/>
          <a:lstStyle/>
          <a:p>
            <a:r>
              <a:rPr lang="en-US"/>
              <a:t>Copyright David G. Ullman, 2018</a:t>
            </a:r>
            <a:endParaRPr lang="en-US" dirty="0"/>
          </a:p>
        </p:txBody>
      </p:sp>
      <p:sp>
        <p:nvSpPr>
          <p:cNvPr id="6" name="Slide Number Placeholder 5"/>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D4188D-B20B-4A6A-8162-8608F3F14CBC}" type="datetime1">
              <a:rPr lang="en-US" smtClean="0"/>
              <a:t>7/25/2018</a:t>
            </a:fld>
            <a:endParaRPr lang="en-US" dirty="0"/>
          </a:p>
        </p:txBody>
      </p:sp>
      <p:sp>
        <p:nvSpPr>
          <p:cNvPr id="6" name="Footer Placeholder 5"/>
          <p:cNvSpPr>
            <a:spLocks noGrp="1"/>
          </p:cNvSpPr>
          <p:nvPr>
            <p:ph type="ftr" sz="quarter" idx="11"/>
          </p:nvPr>
        </p:nvSpPr>
        <p:spPr/>
        <p:txBody>
          <a:bodyPr/>
          <a:lstStyle/>
          <a:p>
            <a:r>
              <a:rPr lang="en-US"/>
              <a:t>Copyright David G. Ullman, 2018</a:t>
            </a:r>
            <a:endParaRPr lang="en-US" dirty="0"/>
          </a:p>
        </p:txBody>
      </p:sp>
      <p:sp>
        <p:nvSpPr>
          <p:cNvPr id="7" name="Slide Number Placeholder 6"/>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FC23E6-DDAA-4DFC-A0EE-F22030FD44ED}" type="datetime1">
              <a:rPr lang="en-US" smtClean="0"/>
              <a:t>7/25/2018</a:t>
            </a:fld>
            <a:endParaRPr lang="en-US" dirty="0"/>
          </a:p>
        </p:txBody>
      </p:sp>
      <p:sp>
        <p:nvSpPr>
          <p:cNvPr id="8" name="Footer Placeholder 7"/>
          <p:cNvSpPr>
            <a:spLocks noGrp="1"/>
          </p:cNvSpPr>
          <p:nvPr>
            <p:ph type="ftr" sz="quarter" idx="11"/>
          </p:nvPr>
        </p:nvSpPr>
        <p:spPr/>
        <p:txBody>
          <a:bodyPr/>
          <a:lstStyle/>
          <a:p>
            <a:r>
              <a:rPr lang="en-US"/>
              <a:t>Copyright David G. Ullman, 2018</a:t>
            </a:r>
            <a:endParaRPr lang="en-US" dirty="0"/>
          </a:p>
        </p:txBody>
      </p:sp>
      <p:sp>
        <p:nvSpPr>
          <p:cNvPr id="9" name="Slide Number Placeholder 8"/>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7CBF64-5181-428C-9D4B-9960E9617F01}" type="datetime1">
              <a:rPr lang="en-US" smtClean="0"/>
              <a:t>7/25/2018</a:t>
            </a:fld>
            <a:endParaRPr lang="en-US" dirty="0"/>
          </a:p>
        </p:txBody>
      </p:sp>
      <p:sp>
        <p:nvSpPr>
          <p:cNvPr id="4" name="Footer Placeholder 3"/>
          <p:cNvSpPr>
            <a:spLocks noGrp="1"/>
          </p:cNvSpPr>
          <p:nvPr>
            <p:ph type="ftr" sz="quarter" idx="11"/>
          </p:nvPr>
        </p:nvSpPr>
        <p:spPr/>
        <p:txBody>
          <a:bodyPr/>
          <a:lstStyle/>
          <a:p>
            <a:r>
              <a:rPr lang="en-US"/>
              <a:t>Copyright David G. Ullman, 2018</a:t>
            </a:r>
            <a:endParaRPr lang="en-US" dirty="0"/>
          </a:p>
        </p:txBody>
      </p:sp>
      <p:sp>
        <p:nvSpPr>
          <p:cNvPr id="5" name="Slide Number Placeholder 4"/>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B56CF-18F2-4CC6-A9AF-EC70F9DFA6F0}" type="datetime1">
              <a:rPr lang="en-US" smtClean="0"/>
              <a:t>7/25/2018</a:t>
            </a:fld>
            <a:endParaRPr lang="en-US" dirty="0"/>
          </a:p>
        </p:txBody>
      </p:sp>
      <p:sp>
        <p:nvSpPr>
          <p:cNvPr id="3" name="Footer Placeholder 2"/>
          <p:cNvSpPr>
            <a:spLocks noGrp="1"/>
          </p:cNvSpPr>
          <p:nvPr>
            <p:ph type="ftr" sz="quarter" idx="11"/>
          </p:nvPr>
        </p:nvSpPr>
        <p:spPr/>
        <p:txBody>
          <a:bodyPr/>
          <a:lstStyle/>
          <a:p>
            <a:r>
              <a:rPr lang="en-US"/>
              <a:t>Copyright David G. Ullman, 2018</a:t>
            </a:r>
            <a:endParaRPr lang="en-US" dirty="0"/>
          </a:p>
        </p:txBody>
      </p:sp>
      <p:sp>
        <p:nvSpPr>
          <p:cNvPr id="4" name="Slide Number Placeholder 3"/>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D813DE-9D20-4481-9A08-1C9859DC144B}" type="datetime1">
              <a:rPr lang="en-US" smtClean="0"/>
              <a:t>7/25/2018</a:t>
            </a:fld>
            <a:endParaRPr lang="en-US" dirty="0"/>
          </a:p>
        </p:txBody>
      </p:sp>
      <p:sp>
        <p:nvSpPr>
          <p:cNvPr id="6" name="Footer Placeholder 5"/>
          <p:cNvSpPr>
            <a:spLocks noGrp="1"/>
          </p:cNvSpPr>
          <p:nvPr>
            <p:ph type="ftr" sz="quarter" idx="11"/>
          </p:nvPr>
        </p:nvSpPr>
        <p:spPr/>
        <p:txBody>
          <a:bodyPr/>
          <a:lstStyle/>
          <a:p>
            <a:r>
              <a:rPr lang="en-US"/>
              <a:t>Copyright David G. Ullman, 2018</a:t>
            </a:r>
            <a:endParaRPr lang="en-US" dirty="0"/>
          </a:p>
        </p:txBody>
      </p:sp>
      <p:sp>
        <p:nvSpPr>
          <p:cNvPr id="7" name="Slide Number Placeholder 6"/>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735348-6681-4B51-89DC-12EFF94AE845}" type="datetime1">
              <a:rPr lang="en-US" smtClean="0"/>
              <a:t>7/25/2018</a:t>
            </a:fld>
            <a:endParaRPr lang="en-US" dirty="0"/>
          </a:p>
        </p:txBody>
      </p:sp>
      <p:sp>
        <p:nvSpPr>
          <p:cNvPr id="6" name="Footer Placeholder 5"/>
          <p:cNvSpPr>
            <a:spLocks noGrp="1"/>
          </p:cNvSpPr>
          <p:nvPr>
            <p:ph type="ftr" sz="quarter" idx="11"/>
          </p:nvPr>
        </p:nvSpPr>
        <p:spPr/>
        <p:txBody>
          <a:bodyPr/>
          <a:lstStyle/>
          <a:p>
            <a:r>
              <a:rPr lang="en-US"/>
              <a:t>Copyright David G. Ullman, 2018</a:t>
            </a:r>
            <a:endParaRPr lang="en-US" dirty="0"/>
          </a:p>
        </p:txBody>
      </p:sp>
      <p:sp>
        <p:nvSpPr>
          <p:cNvPr id="7" name="Slide Number Placeholder 6"/>
          <p:cNvSpPr>
            <a:spLocks noGrp="1"/>
          </p:cNvSpPr>
          <p:nvPr>
            <p:ph type="sldNum" sz="quarter" idx="12"/>
          </p:nvPr>
        </p:nvSpPr>
        <p:spPr/>
        <p:txBody>
          <a:bodyPr/>
          <a:lstStyle/>
          <a:p>
            <a:fld id="{A57D1E25-5A0F-4137-A7A5-86CDE349C6D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A1A9A-2FE8-4D8A-A857-31167E2EC937}" type="datetime1">
              <a:rPr lang="en-US" smtClean="0"/>
              <a:t>7/25/2018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David G. Ullman, 2018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D1E25-5A0F-4137-A7A5-86CDE349C6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3.amazonaws.com/uber-static/elevate/Summary+Mission+and+Requirements.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3.amazonaws.com/uber-static/elevate/Summary+Mission+and+Requirement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avidullman.com/aeronaut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5.jpeg"/><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hyperlink" Target="mailto:ullman@davidullman.com" TargetMode="External"/><Relationship Id="rId2" Type="http://schemas.openxmlformats.org/officeDocument/2006/relationships/hyperlink" Target="http://www.davidullman.com/aeronautics/WWGS-notes.pdf" TargetMode="External"/><Relationship Id="rId1" Type="http://schemas.openxmlformats.org/officeDocument/2006/relationships/slideLayout" Target="../slideLayouts/slideLayout2.xml"/><Relationship Id="rId4" Type="http://schemas.openxmlformats.org/officeDocument/2006/relationships/hyperlink" Target="http://www.davidullman.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a:t>Airspace Predictions for 2050</a:t>
            </a:r>
          </a:p>
        </p:txBody>
      </p:sp>
      <p:sp>
        <p:nvSpPr>
          <p:cNvPr id="3" name="Subtitle 2"/>
          <p:cNvSpPr>
            <a:spLocks noGrp="1"/>
          </p:cNvSpPr>
          <p:nvPr>
            <p:ph type="subTitle" idx="1"/>
          </p:nvPr>
        </p:nvSpPr>
        <p:spPr>
          <a:xfrm>
            <a:off x="1230923" y="5181600"/>
            <a:ext cx="6400800" cy="1328004"/>
          </a:xfrm>
        </p:spPr>
        <p:txBody>
          <a:bodyPr>
            <a:normAutofit/>
          </a:bodyPr>
          <a:lstStyle/>
          <a:p>
            <a:r>
              <a:rPr lang="en-US" sz="2800" dirty="0">
                <a:solidFill>
                  <a:schemeClr val="bg2">
                    <a:lumMod val="10000"/>
                  </a:schemeClr>
                </a:solidFill>
              </a:rPr>
              <a:t>David G. Ullman</a:t>
            </a:r>
          </a:p>
          <a:p>
            <a:r>
              <a:rPr lang="en-US" sz="2800" dirty="0">
                <a:solidFill>
                  <a:schemeClr val="bg2">
                    <a:lumMod val="10000"/>
                  </a:schemeClr>
                </a:solidFill>
              </a:rPr>
              <a:t>ullman@davidullman.com</a:t>
            </a:r>
          </a:p>
        </p:txBody>
      </p:sp>
      <p:sp>
        <p:nvSpPr>
          <p:cNvPr id="4" name="Footer Placeholder 3">
            <a:extLst>
              <a:ext uri="{FF2B5EF4-FFF2-40B4-BE49-F238E27FC236}">
                <a16:creationId xmlns:a16="http://schemas.microsoft.com/office/drawing/2014/main" id="{895440B9-1704-4D61-ACF4-A24168E46A75}"/>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2E6F727B-88C3-4620-B768-5ACC7F152BD4}"/>
              </a:ext>
            </a:extLst>
          </p:cNvPr>
          <p:cNvSpPr>
            <a:spLocks noGrp="1"/>
          </p:cNvSpPr>
          <p:nvPr>
            <p:ph type="sldNum" sz="quarter" idx="12"/>
          </p:nvPr>
        </p:nvSpPr>
        <p:spPr/>
        <p:txBody>
          <a:bodyPr/>
          <a:lstStyle/>
          <a:p>
            <a:fld id="{A57D1E25-5A0F-4137-A7A5-86CDE349C6D1}" type="slidenum">
              <a:rPr lang="en-US" smtClean="0"/>
              <a:pPr/>
              <a:t>1</a:t>
            </a:fld>
            <a:endParaRPr lang="en-US" dirty="0"/>
          </a:p>
        </p:txBody>
      </p:sp>
      <p:pic>
        <p:nvPicPr>
          <p:cNvPr id="6" name="Picture 5">
            <a:extLst>
              <a:ext uri="{FF2B5EF4-FFF2-40B4-BE49-F238E27FC236}">
                <a16:creationId xmlns:a16="http://schemas.microsoft.com/office/drawing/2014/main" id="{08DBC98A-1A5C-43BF-89F2-AAE143C79279}"/>
              </a:ext>
            </a:extLst>
          </p:cNvPr>
          <p:cNvPicPr>
            <a:picLocks noChangeAspect="1"/>
          </p:cNvPicPr>
          <p:nvPr/>
        </p:nvPicPr>
        <p:blipFill>
          <a:blip r:embed="rId2"/>
          <a:stretch>
            <a:fillRect/>
          </a:stretch>
        </p:blipFill>
        <p:spPr>
          <a:xfrm>
            <a:off x="1720361" y="1375783"/>
            <a:ext cx="5703277" cy="35822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Prediction: Our grandchildren will see more of what we have now.</a:t>
            </a:r>
          </a:p>
        </p:txBody>
      </p:sp>
      <p:sp>
        <p:nvSpPr>
          <p:cNvPr id="3" name="Content Placeholder 2"/>
          <p:cNvSpPr>
            <a:spLocks noGrp="1"/>
          </p:cNvSpPr>
          <p:nvPr>
            <p:ph idx="1"/>
          </p:nvPr>
        </p:nvSpPr>
        <p:spPr/>
        <p:txBody>
          <a:bodyPr>
            <a:normAutofit/>
          </a:bodyPr>
          <a:lstStyle/>
          <a:p>
            <a:r>
              <a:rPr lang="en-US" dirty="0"/>
              <a:t>Aviation changes very slowly.  </a:t>
            </a:r>
          </a:p>
          <a:p>
            <a:r>
              <a:rPr lang="en-US" dirty="0"/>
              <a:t>Most general aviation aircraft look the same as they have for years. </a:t>
            </a:r>
          </a:p>
          <a:p>
            <a:pPr lvl="1"/>
            <a:r>
              <a:rPr lang="en-US" dirty="0"/>
              <a:t>In 2008, the average age of the general aviation fleet was nearly 50 years.  </a:t>
            </a:r>
          </a:p>
          <a:p>
            <a:r>
              <a:rPr lang="en-US" dirty="0"/>
              <a:t>Commercial airplanes are all cigars and have been so since the DC-2 (introduced in 1936), over 80 years ago.</a:t>
            </a:r>
          </a:p>
        </p:txBody>
      </p:sp>
      <p:sp>
        <p:nvSpPr>
          <p:cNvPr id="4" name="Footer Placeholder 3">
            <a:extLst>
              <a:ext uri="{FF2B5EF4-FFF2-40B4-BE49-F238E27FC236}">
                <a16:creationId xmlns:a16="http://schemas.microsoft.com/office/drawing/2014/main" id="{A6B44ED1-C12D-4A3A-A02A-C0DBCEF3EA62}"/>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F4AFA654-73C8-4C56-902E-D97944F13CBD}"/>
              </a:ext>
            </a:extLst>
          </p:cNvPr>
          <p:cNvSpPr>
            <a:spLocks noGrp="1"/>
          </p:cNvSpPr>
          <p:nvPr>
            <p:ph type="sldNum" sz="quarter" idx="12"/>
          </p:nvPr>
        </p:nvSpPr>
        <p:spPr/>
        <p:txBody>
          <a:bodyPr/>
          <a:lstStyle/>
          <a:p>
            <a:fld id="{A57D1E25-5A0F-4137-A7A5-86CDE349C6D1}"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b="1" dirty="0"/>
              <a:t>Prediction: Commercial Aviation will continue to expand.</a:t>
            </a:r>
          </a:p>
        </p:txBody>
      </p:sp>
      <p:sp>
        <p:nvSpPr>
          <p:cNvPr id="3" name="Content Placeholder 2"/>
          <p:cNvSpPr>
            <a:spLocks noGrp="1"/>
          </p:cNvSpPr>
          <p:nvPr>
            <p:ph idx="1"/>
          </p:nvPr>
        </p:nvSpPr>
        <p:spPr>
          <a:xfrm>
            <a:off x="304800" y="2133600"/>
            <a:ext cx="3386900" cy="3078163"/>
          </a:xfrm>
        </p:spPr>
        <p:txBody>
          <a:bodyPr>
            <a:normAutofit lnSpcReduction="10000"/>
          </a:bodyPr>
          <a:lstStyle/>
          <a:p>
            <a:r>
              <a:rPr lang="en-US" dirty="0"/>
              <a:t>Will require changes in regulations  </a:t>
            </a:r>
          </a:p>
          <a:p>
            <a:r>
              <a:rPr lang="en-US" dirty="0"/>
              <a:t>Will require changes in infrastructure</a:t>
            </a:r>
          </a:p>
        </p:txBody>
      </p:sp>
      <p:sp>
        <p:nvSpPr>
          <p:cNvPr id="5" name="Footer Placeholder 4">
            <a:extLst>
              <a:ext uri="{FF2B5EF4-FFF2-40B4-BE49-F238E27FC236}">
                <a16:creationId xmlns:a16="http://schemas.microsoft.com/office/drawing/2014/main" id="{2ABE7274-B47E-43C0-BE33-BCFC981ACDB4}"/>
              </a:ext>
            </a:extLst>
          </p:cNvPr>
          <p:cNvSpPr>
            <a:spLocks noGrp="1"/>
          </p:cNvSpPr>
          <p:nvPr>
            <p:ph type="ftr" sz="quarter" idx="11"/>
          </p:nvPr>
        </p:nvSpPr>
        <p:spPr/>
        <p:txBody>
          <a:bodyPr/>
          <a:lstStyle/>
          <a:p>
            <a:r>
              <a:rPr lang="en-US"/>
              <a:t>Copyright David G. Ullman, 2018</a:t>
            </a:r>
            <a:endParaRPr lang="en-US" dirty="0"/>
          </a:p>
        </p:txBody>
      </p:sp>
      <p:sp>
        <p:nvSpPr>
          <p:cNvPr id="6" name="Slide Number Placeholder 5">
            <a:extLst>
              <a:ext uri="{FF2B5EF4-FFF2-40B4-BE49-F238E27FC236}">
                <a16:creationId xmlns:a16="http://schemas.microsoft.com/office/drawing/2014/main" id="{B5AD6FD8-C6CD-4449-A8B0-6E40E25B543C}"/>
              </a:ext>
            </a:extLst>
          </p:cNvPr>
          <p:cNvSpPr>
            <a:spLocks noGrp="1"/>
          </p:cNvSpPr>
          <p:nvPr>
            <p:ph type="sldNum" sz="quarter" idx="12"/>
          </p:nvPr>
        </p:nvSpPr>
        <p:spPr/>
        <p:txBody>
          <a:bodyPr/>
          <a:lstStyle/>
          <a:p>
            <a:fld id="{A57D1E25-5A0F-4137-A7A5-86CDE349C6D1}" type="slidenum">
              <a:rPr lang="en-US" smtClean="0"/>
              <a:pPr/>
              <a:t>11</a:t>
            </a:fld>
            <a:endParaRPr lang="en-US" dirty="0"/>
          </a:p>
        </p:txBody>
      </p:sp>
      <p:pic>
        <p:nvPicPr>
          <p:cNvPr id="7" name="image15.png" descr="Chart">
            <a:extLst>
              <a:ext uri="{FF2B5EF4-FFF2-40B4-BE49-F238E27FC236}">
                <a16:creationId xmlns:a16="http://schemas.microsoft.com/office/drawing/2014/main" id="{F59160E9-7140-4486-BE4E-188B709A3666}"/>
              </a:ext>
            </a:extLst>
          </p:cNvPr>
          <p:cNvPicPr/>
          <p:nvPr/>
        </p:nvPicPr>
        <p:blipFill>
          <a:blip r:embed="rId2"/>
          <a:srcRect/>
          <a:stretch>
            <a:fillRect/>
          </a:stretch>
        </p:blipFill>
        <p:spPr>
          <a:xfrm>
            <a:off x="3200400" y="1998784"/>
            <a:ext cx="5715000" cy="3792415"/>
          </a:xfrm>
          <a:prstGeom prst="rect">
            <a:avLst/>
          </a:prstGeom>
          <a:ln/>
        </p:spPr>
      </p:pic>
    </p:spTree>
    <p:extLst>
      <p:ext uri="{BB962C8B-B14F-4D97-AF65-F5344CB8AC3E}">
        <p14:creationId xmlns:p14="http://schemas.microsoft.com/office/powerpoint/2010/main" val="16587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858962"/>
          </a:xfrm>
        </p:spPr>
        <p:txBody>
          <a:bodyPr>
            <a:normAutofit fontScale="90000"/>
          </a:bodyPr>
          <a:lstStyle/>
          <a:p>
            <a:r>
              <a:rPr lang="en-US" b="1" dirty="0"/>
              <a:t>Prediction: Our grandchildren will see flying wings carrying passengers and cargo.</a:t>
            </a:r>
            <a:br>
              <a:rPr lang="en-US" dirty="0"/>
            </a:br>
            <a:endParaRPr lang="en-US" b="1" dirty="0"/>
          </a:p>
        </p:txBody>
      </p:sp>
      <p:sp>
        <p:nvSpPr>
          <p:cNvPr id="3" name="Content Placeholder 2"/>
          <p:cNvSpPr>
            <a:spLocks noGrp="1"/>
          </p:cNvSpPr>
          <p:nvPr>
            <p:ph idx="1"/>
          </p:nvPr>
        </p:nvSpPr>
        <p:spPr>
          <a:xfrm>
            <a:off x="457200" y="2133600"/>
            <a:ext cx="3386900" cy="3078163"/>
          </a:xfrm>
        </p:spPr>
        <p:txBody>
          <a:bodyPr>
            <a:normAutofit lnSpcReduction="10000"/>
          </a:bodyPr>
          <a:lstStyle/>
          <a:p>
            <a:r>
              <a:rPr lang="en-US" dirty="0"/>
              <a:t>Will require changes in regulations  </a:t>
            </a:r>
          </a:p>
          <a:p>
            <a:r>
              <a:rPr lang="en-US" dirty="0"/>
              <a:t>Will require changes in infrastructure</a:t>
            </a:r>
          </a:p>
        </p:txBody>
      </p:sp>
      <p:pic>
        <p:nvPicPr>
          <p:cNvPr id="4" name="Picture 2" descr="BWB artist concept">
            <a:extLst>
              <a:ext uri="{FF2B5EF4-FFF2-40B4-BE49-F238E27FC236}">
                <a16:creationId xmlns:a16="http://schemas.microsoft.com/office/drawing/2014/main" id="{24D4F026-3E36-4FC2-96A1-BACFDA60BB9A}"/>
              </a:ext>
            </a:extLst>
          </p:cNvPr>
          <p:cNvPicPr>
            <a:picLocks noChangeAspect="1" noChangeArrowheads="1"/>
          </p:cNvPicPr>
          <p:nvPr/>
        </p:nvPicPr>
        <p:blipFill>
          <a:blip r:embed="rId2" cstate="print"/>
          <a:srcRect/>
          <a:stretch>
            <a:fillRect/>
          </a:stretch>
        </p:blipFill>
        <p:spPr bwMode="auto">
          <a:xfrm>
            <a:off x="3844100" y="2446042"/>
            <a:ext cx="4842700" cy="2765721"/>
          </a:xfrm>
          <a:prstGeom prst="rect">
            <a:avLst/>
          </a:prstGeom>
          <a:noFill/>
        </p:spPr>
      </p:pic>
      <p:sp>
        <p:nvSpPr>
          <p:cNvPr id="5" name="Footer Placeholder 4">
            <a:extLst>
              <a:ext uri="{FF2B5EF4-FFF2-40B4-BE49-F238E27FC236}">
                <a16:creationId xmlns:a16="http://schemas.microsoft.com/office/drawing/2014/main" id="{2ABE7274-B47E-43C0-BE33-BCFC981ACDB4}"/>
              </a:ext>
            </a:extLst>
          </p:cNvPr>
          <p:cNvSpPr>
            <a:spLocks noGrp="1"/>
          </p:cNvSpPr>
          <p:nvPr>
            <p:ph type="ftr" sz="quarter" idx="11"/>
          </p:nvPr>
        </p:nvSpPr>
        <p:spPr/>
        <p:txBody>
          <a:bodyPr/>
          <a:lstStyle/>
          <a:p>
            <a:r>
              <a:rPr lang="en-US"/>
              <a:t>Copyright David G. Ullman, 2018</a:t>
            </a:r>
            <a:endParaRPr lang="en-US" dirty="0"/>
          </a:p>
        </p:txBody>
      </p:sp>
      <p:sp>
        <p:nvSpPr>
          <p:cNvPr id="6" name="Slide Number Placeholder 5">
            <a:extLst>
              <a:ext uri="{FF2B5EF4-FFF2-40B4-BE49-F238E27FC236}">
                <a16:creationId xmlns:a16="http://schemas.microsoft.com/office/drawing/2014/main" id="{B5AD6FD8-C6CD-4449-A8B0-6E40E25B543C}"/>
              </a:ext>
            </a:extLst>
          </p:cNvPr>
          <p:cNvSpPr>
            <a:spLocks noGrp="1"/>
          </p:cNvSpPr>
          <p:nvPr>
            <p:ph type="sldNum" sz="quarter" idx="12"/>
          </p:nvPr>
        </p:nvSpPr>
        <p:spPr/>
        <p:txBody>
          <a:bodyPr/>
          <a:lstStyle/>
          <a:p>
            <a:fld id="{A57D1E25-5A0F-4137-A7A5-86CDE349C6D1}" type="slidenum">
              <a:rPr lang="en-US" smtClean="0"/>
              <a:pPr/>
              <a:t>12</a:t>
            </a:fld>
            <a:endParaRPr lang="en-US" dirty="0"/>
          </a:p>
        </p:txBody>
      </p:sp>
    </p:spTree>
    <p:extLst>
      <p:ext uri="{BB962C8B-B14F-4D97-AF65-F5344CB8AC3E}">
        <p14:creationId xmlns:p14="http://schemas.microsoft.com/office/powerpoint/2010/main" val="179559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A79A-C351-4E37-B739-A2A82D245631}"/>
              </a:ext>
            </a:extLst>
          </p:cNvPr>
          <p:cNvSpPr>
            <a:spLocks noGrp="1"/>
          </p:cNvSpPr>
          <p:nvPr>
            <p:ph type="title"/>
          </p:nvPr>
        </p:nvSpPr>
        <p:spPr>
          <a:xfrm>
            <a:off x="489857" y="699180"/>
            <a:ext cx="8229600" cy="1143000"/>
          </a:xfrm>
        </p:spPr>
        <p:txBody>
          <a:bodyPr>
            <a:normAutofit fontScale="90000"/>
          </a:bodyPr>
          <a:lstStyle/>
          <a:p>
            <a:r>
              <a:rPr lang="en-US" b="1" dirty="0"/>
              <a:t>Our grandchildren will see more proactive and collaborative government regulation. </a:t>
            </a:r>
            <a:endParaRPr lang="en-US" dirty="0"/>
          </a:p>
        </p:txBody>
      </p:sp>
      <p:sp>
        <p:nvSpPr>
          <p:cNvPr id="3" name="Content Placeholder 2">
            <a:extLst>
              <a:ext uri="{FF2B5EF4-FFF2-40B4-BE49-F238E27FC236}">
                <a16:creationId xmlns:a16="http://schemas.microsoft.com/office/drawing/2014/main" id="{2ACAB3AC-A06E-4464-9CAD-B8F29E7CFED0}"/>
              </a:ext>
            </a:extLst>
          </p:cNvPr>
          <p:cNvSpPr>
            <a:spLocks noGrp="1"/>
          </p:cNvSpPr>
          <p:nvPr>
            <p:ph idx="1"/>
          </p:nvPr>
        </p:nvSpPr>
        <p:spPr>
          <a:xfrm>
            <a:off x="457200" y="2514600"/>
            <a:ext cx="8229600" cy="3611563"/>
          </a:xfrm>
        </p:spPr>
        <p:txBody>
          <a:bodyPr/>
          <a:lstStyle/>
          <a:p>
            <a:r>
              <a:rPr lang="en-US" dirty="0"/>
              <a:t>In the past FAA’s attitude has stymied innovation and they know it.</a:t>
            </a:r>
          </a:p>
          <a:p>
            <a:r>
              <a:rPr lang="en-US" dirty="0"/>
              <a:t>Moving from reactive to proactive.  </a:t>
            </a:r>
          </a:p>
          <a:p>
            <a:pPr lvl="1"/>
            <a:r>
              <a:rPr lang="en-US" dirty="0"/>
              <a:t>FAA new Part 23 regulations are an example</a:t>
            </a:r>
          </a:p>
          <a:p>
            <a:pPr lvl="1"/>
            <a:r>
              <a:rPr lang="en-US" dirty="0"/>
              <a:t>Trying to change from “We’re not happy till your not happy” to “We will stay out of your way, just don’t hurt anybody”</a:t>
            </a:r>
          </a:p>
        </p:txBody>
      </p:sp>
      <p:sp>
        <p:nvSpPr>
          <p:cNvPr id="4" name="Footer Placeholder 3">
            <a:extLst>
              <a:ext uri="{FF2B5EF4-FFF2-40B4-BE49-F238E27FC236}">
                <a16:creationId xmlns:a16="http://schemas.microsoft.com/office/drawing/2014/main" id="{387C99DE-7944-4E11-A036-EE3A3E86C162}"/>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9A08DC09-4B89-403A-821C-0A9C4A5759FC}"/>
              </a:ext>
            </a:extLst>
          </p:cNvPr>
          <p:cNvSpPr>
            <a:spLocks noGrp="1"/>
          </p:cNvSpPr>
          <p:nvPr>
            <p:ph type="sldNum" sz="quarter" idx="12"/>
          </p:nvPr>
        </p:nvSpPr>
        <p:spPr/>
        <p:txBody>
          <a:bodyPr/>
          <a:lstStyle/>
          <a:p>
            <a:fld id="{A57D1E25-5A0F-4137-A7A5-86CDE349C6D1}" type="slidenum">
              <a:rPr lang="en-US" smtClean="0"/>
              <a:pPr/>
              <a:t>13</a:t>
            </a:fld>
            <a:endParaRPr lang="en-US" dirty="0"/>
          </a:p>
        </p:txBody>
      </p:sp>
    </p:spTree>
    <p:extLst>
      <p:ext uri="{BB962C8B-B14F-4D97-AF65-F5344CB8AC3E}">
        <p14:creationId xmlns:p14="http://schemas.microsoft.com/office/powerpoint/2010/main" val="126753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Prediction: Our Grandchildren will see supersonic airliners.</a:t>
            </a:r>
            <a:endParaRPr lang="en-US" dirty="0"/>
          </a:p>
        </p:txBody>
      </p:sp>
      <p:sp>
        <p:nvSpPr>
          <p:cNvPr id="3" name="Content Placeholder 2"/>
          <p:cNvSpPr>
            <a:spLocks noGrp="1"/>
          </p:cNvSpPr>
          <p:nvPr>
            <p:ph idx="1"/>
          </p:nvPr>
        </p:nvSpPr>
        <p:spPr>
          <a:xfrm>
            <a:off x="228600" y="1540985"/>
            <a:ext cx="8343900" cy="2269015"/>
          </a:xfrm>
        </p:spPr>
        <p:txBody>
          <a:bodyPr>
            <a:normAutofit/>
          </a:bodyPr>
          <a:lstStyle/>
          <a:p>
            <a:r>
              <a:rPr lang="en-US" dirty="0"/>
              <a:t>Concordes have come and gone.</a:t>
            </a:r>
          </a:p>
          <a:p>
            <a:r>
              <a:rPr lang="en-US" dirty="0"/>
              <a:t>With increasing demand for air travel and the value of people’s time, there are market drivers pushing for this capability.  </a:t>
            </a:r>
          </a:p>
        </p:txBody>
      </p:sp>
      <p:sp>
        <p:nvSpPr>
          <p:cNvPr id="4" name="Footer Placeholder 3">
            <a:extLst>
              <a:ext uri="{FF2B5EF4-FFF2-40B4-BE49-F238E27FC236}">
                <a16:creationId xmlns:a16="http://schemas.microsoft.com/office/drawing/2014/main" id="{5BC46FA3-E01E-487B-A705-4558E3A909C3}"/>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F3F47A90-7DD8-4C10-B190-3F2266F70319}"/>
              </a:ext>
            </a:extLst>
          </p:cNvPr>
          <p:cNvSpPr>
            <a:spLocks noGrp="1"/>
          </p:cNvSpPr>
          <p:nvPr>
            <p:ph type="sldNum" sz="quarter" idx="12"/>
          </p:nvPr>
        </p:nvSpPr>
        <p:spPr/>
        <p:txBody>
          <a:bodyPr/>
          <a:lstStyle/>
          <a:p>
            <a:fld id="{A57D1E25-5A0F-4137-A7A5-86CDE349C6D1}" type="slidenum">
              <a:rPr lang="en-US" smtClean="0"/>
              <a:pPr/>
              <a:t>14</a:t>
            </a:fld>
            <a:endParaRPr lang="en-US" dirty="0"/>
          </a:p>
        </p:txBody>
      </p:sp>
      <p:pic>
        <p:nvPicPr>
          <p:cNvPr id="6" name="Picture 2" descr="Image result for supersonic business jet">
            <a:extLst>
              <a:ext uri="{FF2B5EF4-FFF2-40B4-BE49-F238E27FC236}">
                <a16:creationId xmlns:a16="http://schemas.microsoft.com/office/drawing/2014/main" id="{E413AC48-6927-448E-9D74-37283A9F2C77}"/>
              </a:ext>
            </a:extLst>
          </p:cNvPr>
          <p:cNvPicPr>
            <a:picLocks noChangeAspect="1" noChangeArrowheads="1"/>
          </p:cNvPicPr>
          <p:nvPr/>
        </p:nvPicPr>
        <p:blipFill>
          <a:blip r:embed="rId2" cstate="print"/>
          <a:srcRect/>
          <a:stretch>
            <a:fillRect/>
          </a:stretch>
        </p:blipFill>
        <p:spPr bwMode="auto">
          <a:xfrm>
            <a:off x="4038600" y="3643679"/>
            <a:ext cx="5029200" cy="2832101"/>
          </a:xfrm>
          <a:prstGeom prst="rect">
            <a:avLst/>
          </a:prstGeom>
          <a:noFill/>
        </p:spPr>
      </p:pic>
      <p:sp>
        <p:nvSpPr>
          <p:cNvPr id="7" name="Rectangle 6">
            <a:extLst>
              <a:ext uri="{FF2B5EF4-FFF2-40B4-BE49-F238E27FC236}">
                <a16:creationId xmlns:a16="http://schemas.microsoft.com/office/drawing/2014/main" id="{69FF50EB-54D1-4F15-AC65-5B9A6BAF1FFD}"/>
              </a:ext>
            </a:extLst>
          </p:cNvPr>
          <p:cNvSpPr/>
          <p:nvPr/>
        </p:nvSpPr>
        <p:spPr>
          <a:xfrm>
            <a:off x="228600" y="3643679"/>
            <a:ext cx="4038600" cy="1354217"/>
          </a:xfrm>
          <a:prstGeom prst="rect">
            <a:avLst/>
          </a:prstGeom>
        </p:spPr>
        <p:txBody>
          <a:bodyPr wrap="square">
            <a:spAutoFit/>
          </a:bodyPr>
          <a:lstStyle/>
          <a:p>
            <a:pPr marL="457200" indent="-457200">
              <a:buFont typeface="Arial" panose="020B0604020202020204" pitchFamily="34" charset="0"/>
              <a:buChar char="•"/>
            </a:pPr>
            <a:r>
              <a:rPr lang="en-US" sz="3200" dirty="0"/>
              <a:t>Business jets then commercial.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Prediction: Our grandchildren will see drones, lots of drones.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a:t>The use of drones is currently evolving at a rapid rate</a:t>
            </a:r>
          </a:p>
          <a:p>
            <a:r>
              <a:rPr lang="en-US" dirty="0"/>
              <a:t>Mix of quadcopters, VTOL and conventional configurations.</a:t>
            </a:r>
          </a:p>
          <a:p>
            <a:r>
              <a:rPr lang="en-US" dirty="0"/>
              <a:t>Challenges.  </a:t>
            </a:r>
          </a:p>
          <a:p>
            <a:pPr lvl="1"/>
            <a:r>
              <a:rPr lang="en-US" dirty="0"/>
              <a:t>Endurance</a:t>
            </a:r>
          </a:p>
          <a:p>
            <a:pPr lvl="1"/>
            <a:r>
              <a:rPr lang="en-US" dirty="0"/>
              <a:t>Air-space management</a:t>
            </a:r>
          </a:p>
          <a:p>
            <a:pPr lvl="1"/>
            <a:r>
              <a:rPr lang="en-US" dirty="0"/>
              <a:t>Autonomy </a:t>
            </a:r>
          </a:p>
          <a:p>
            <a:pPr lvl="1"/>
            <a:r>
              <a:rPr lang="en-US" dirty="0"/>
              <a:t>Landing zones</a:t>
            </a:r>
          </a:p>
          <a:p>
            <a:pPr lvl="1"/>
            <a:r>
              <a:rPr lang="en-US" dirty="0"/>
              <a:t>Privacy</a:t>
            </a:r>
          </a:p>
          <a:p>
            <a:pPr lvl="1"/>
            <a:endParaRPr lang="en-US" dirty="0"/>
          </a:p>
          <a:p>
            <a:endParaRPr lang="en-US" dirty="0"/>
          </a:p>
        </p:txBody>
      </p:sp>
      <p:sp>
        <p:nvSpPr>
          <p:cNvPr id="4" name="Footer Placeholder 3">
            <a:extLst>
              <a:ext uri="{FF2B5EF4-FFF2-40B4-BE49-F238E27FC236}">
                <a16:creationId xmlns:a16="http://schemas.microsoft.com/office/drawing/2014/main" id="{6C79BF47-7104-46A8-8769-AF65FCAB55F1}"/>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DD1DC499-9A03-4152-BEB1-2E9BAFDF71D8}"/>
              </a:ext>
            </a:extLst>
          </p:cNvPr>
          <p:cNvSpPr>
            <a:spLocks noGrp="1"/>
          </p:cNvSpPr>
          <p:nvPr>
            <p:ph type="sldNum" sz="quarter" idx="12"/>
          </p:nvPr>
        </p:nvSpPr>
        <p:spPr/>
        <p:txBody>
          <a:bodyPr/>
          <a:lstStyle/>
          <a:p>
            <a:fld id="{A57D1E25-5A0F-4137-A7A5-86CDE349C6D1}"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4EB9-CD03-44BC-9E1C-69D3A4D51451}"/>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3535910-BD9B-4737-BBA1-59C094FA5D1F}"/>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754AD62A-5A50-4269-82CB-735CF4CBD071}"/>
              </a:ext>
            </a:extLst>
          </p:cNvPr>
          <p:cNvSpPr>
            <a:spLocks noGrp="1"/>
          </p:cNvSpPr>
          <p:nvPr>
            <p:ph type="sldNum" sz="quarter" idx="12"/>
          </p:nvPr>
        </p:nvSpPr>
        <p:spPr/>
        <p:txBody>
          <a:bodyPr/>
          <a:lstStyle/>
          <a:p>
            <a:fld id="{A57D1E25-5A0F-4137-A7A5-86CDE349C6D1}" type="slidenum">
              <a:rPr lang="en-US" smtClean="0"/>
              <a:pPr/>
              <a:t>16</a:t>
            </a:fld>
            <a:endParaRPr lang="en-US" dirty="0"/>
          </a:p>
        </p:txBody>
      </p:sp>
      <p:pic>
        <p:nvPicPr>
          <p:cNvPr id="6" name="image20.png">
            <a:extLst>
              <a:ext uri="{FF2B5EF4-FFF2-40B4-BE49-F238E27FC236}">
                <a16:creationId xmlns:a16="http://schemas.microsoft.com/office/drawing/2014/main" id="{0B1BBF28-DC54-46C4-A3DB-7E39CB1EABF5}"/>
              </a:ext>
            </a:extLst>
          </p:cNvPr>
          <p:cNvPicPr/>
          <p:nvPr/>
        </p:nvPicPr>
        <p:blipFill>
          <a:blip r:embed="rId2" cstate="print"/>
          <a:srcRect/>
          <a:stretch>
            <a:fillRect/>
          </a:stretch>
        </p:blipFill>
        <p:spPr>
          <a:xfrm>
            <a:off x="1143000" y="381000"/>
            <a:ext cx="6553200" cy="5791200"/>
          </a:xfrm>
          <a:prstGeom prst="rect">
            <a:avLst/>
          </a:prstGeom>
          <a:ln/>
        </p:spPr>
      </p:pic>
    </p:spTree>
    <p:extLst>
      <p:ext uri="{BB962C8B-B14F-4D97-AF65-F5344CB8AC3E}">
        <p14:creationId xmlns:p14="http://schemas.microsoft.com/office/powerpoint/2010/main" val="228930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Prediction: Our grandchildren will see electric and hybrid aircraft.</a:t>
            </a:r>
          </a:p>
        </p:txBody>
      </p:sp>
      <p:sp>
        <p:nvSpPr>
          <p:cNvPr id="3" name="Content Placeholder 2"/>
          <p:cNvSpPr>
            <a:spLocks noGrp="1"/>
          </p:cNvSpPr>
          <p:nvPr>
            <p:ph idx="1"/>
          </p:nvPr>
        </p:nvSpPr>
        <p:spPr>
          <a:xfrm>
            <a:off x="457200" y="1600200"/>
            <a:ext cx="8382000" cy="4876800"/>
          </a:xfrm>
        </p:spPr>
        <p:txBody>
          <a:bodyPr>
            <a:normAutofit fontScale="92500"/>
          </a:bodyPr>
          <a:lstStyle/>
          <a:p>
            <a:r>
              <a:rPr lang="en-US" dirty="0"/>
              <a:t>In 2018, electric/hybrid airplanes are in their infancy.  </a:t>
            </a:r>
          </a:p>
          <a:p>
            <a:r>
              <a:rPr lang="en-US" dirty="0"/>
              <a:t>While the large airplane manufacturers are seriously studying hybrid airliners, it is anticipated that acceptance will come first in general aviation.  </a:t>
            </a:r>
          </a:p>
          <a:p>
            <a:pPr lvl="1"/>
            <a:r>
              <a:rPr lang="en-US" dirty="0"/>
              <a:t>The main drivers will be economy of flight and a desire to reduce pollution and noise.  </a:t>
            </a:r>
          </a:p>
          <a:p>
            <a:pPr lvl="1"/>
            <a:r>
              <a:rPr lang="en-US" dirty="0"/>
              <a:t>Expect to see both manufacturers and hobbyists explore new configurations that optimize the use of electric propulsion.</a:t>
            </a:r>
          </a:p>
        </p:txBody>
      </p:sp>
      <p:sp>
        <p:nvSpPr>
          <p:cNvPr id="4" name="Footer Placeholder 3">
            <a:extLst>
              <a:ext uri="{FF2B5EF4-FFF2-40B4-BE49-F238E27FC236}">
                <a16:creationId xmlns:a16="http://schemas.microsoft.com/office/drawing/2014/main" id="{921E81B5-1710-4259-B167-FAB96DB77FB7}"/>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462B4E0F-EB55-4079-9C19-148B9612FAB1}"/>
              </a:ext>
            </a:extLst>
          </p:cNvPr>
          <p:cNvSpPr>
            <a:spLocks noGrp="1"/>
          </p:cNvSpPr>
          <p:nvPr>
            <p:ph type="sldNum" sz="quarter" idx="12"/>
          </p:nvPr>
        </p:nvSpPr>
        <p:spPr/>
        <p:txBody>
          <a:bodyPr/>
          <a:lstStyle/>
          <a:p>
            <a:fld id="{A57D1E25-5A0F-4137-A7A5-86CDE349C6D1}" type="slidenum">
              <a:rPr lang="en-US" smtClean="0"/>
              <a:pPr/>
              <a:t>17</a:t>
            </a:fld>
            <a:endParaRPr lang="en-US" dirty="0"/>
          </a:p>
        </p:txBody>
      </p:sp>
    </p:spTree>
    <p:extLst>
      <p:ext uri="{BB962C8B-B14F-4D97-AF65-F5344CB8AC3E}">
        <p14:creationId xmlns:p14="http://schemas.microsoft.com/office/powerpoint/2010/main" val="262679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321344" cy="902811"/>
          </a:xfrm>
        </p:spPr>
        <p:txBody>
          <a:bodyPr>
            <a:normAutofit fontScale="90000"/>
          </a:bodyPr>
          <a:lstStyle/>
          <a:p>
            <a:r>
              <a:rPr lang="en-US" dirty="0"/>
              <a:t>The battery reality is limiting electric airplane development</a:t>
            </a:r>
          </a:p>
        </p:txBody>
      </p:sp>
      <p:graphicFrame>
        <p:nvGraphicFramePr>
          <p:cNvPr id="3" name="Table 2"/>
          <p:cNvGraphicFramePr>
            <a:graphicFrameLocks noGrp="1"/>
          </p:cNvGraphicFramePr>
          <p:nvPr>
            <p:extLst>
              <p:ext uri="{D42A27DB-BD31-4B8C-83A1-F6EECF244321}">
                <p14:modId xmlns:p14="http://schemas.microsoft.com/office/powerpoint/2010/main" val="2907685899"/>
              </p:ext>
            </p:extLst>
          </p:nvPr>
        </p:nvGraphicFramePr>
        <p:xfrm>
          <a:off x="990600" y="1596390"/>
          <a:ext cx="7543800" cy="4877044"/>
        </p:xfrm>
        <a:graphic>
          <a:graphicData uri="http://schemas.openxmlformats.org/drawingml/2006/table">
            <a:tbl>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613410">
                <a:tc>
                  <a:txBody>
                    <a:bodyPr/>
                    <a:lstStyle/>
                    <a:p>
                      <a:pPr marL="347345" marR="0" indent="-347345" algn="ctr" fontAlgn="base">
                        <a:spcBef>
                          <a:spcPts val="0"/>
                        </a:spcBef>
                        <a:spcAft>
                          <a:spcPts val="0"/>
                        </a:spcAft>
                      </a:pPr>
                      <a:r>
                        <a:rPr lang="en-US" sz="1600" b="1" kern="1200" dirty="0">
                          <a:solidFill>
                            <a:schemeClr val="tx1"/>
                          </a:solidFill>
                          <a:latin typeface="Arial"/>
                          <a:ea typeface="Times New Roman"/>
                        </a:rPr>
                        <a:t>Battery Type</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b="1" kern="1200" dirty="0">
                          <a:solidFill>
                            <a:schemeClr val="tx1"/>
                          </a:solidFill>
                          <a:latin typeface="Arial"/>
                          <a:ea typeface="Times New Roman"/>
                        </a:rPr>
                        <a:t>Cost $ per Wh</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b="1" kern="1200" dirty="0">
                          <a:solidFill>
                            <a:schemeClr val="tx1"/>
                          </a:solidFill>
                          <a:latin typeface="Arial"/>
                          <a:ea typeface="Times New Roman"/>
                        </a:rPr>
                        <a:t>Wh/kg</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l" fontAlgn="base">
                        <a:spcBef>
                          <a:spcPts val="0"/>
                        </a:spcBef>
                        <a:spcAft>
                          <a:spcPts val="0"/>
                        </a:spcAft>
                      </a:pPr>
                      <a:r>
                        <a:rPr lang="en-US" sz="1600" b="1" kern="1200" dirty="0">
                          <a:solidFill>
                            <a:schemeClr val="tx1"/>
                          </a:solidFill>
                          <a:latin typeface="Arial"/>
                          <a:ea typeface="Times New Roman"/>
                        </a:rPr>
                        <a:t>Wh/kg</a:t>
                      </a:r>
                    </a:p>
                    <a:p>
                      <a:pPr marL="347345" marR="0" indent="-347345" algn="l" fontAlgn="base">
                        <a:spcBef>
                          <a:spcPts val="0"/>
                        </a:spcBef>
                        <a:spcAft>
                          <a:spcPts val="0"/>
                        </a:spcAft>
                      </a:pPr>
                      <a:r>
                        <a:rPr lang="en-US" sz="1600" b="1" kern="1200" dirty="0">
                          <a:solidFill>
                            <a:schemeClr val="tx1"/>
                          </a:solidFill>
                          <a:latin typeface="Arial"/>
                          <a:ea typeface="Times New Roman"/>
                        </a:rPr>
                        <a:t>Deliverable</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6665">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Lead-acid</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$0.10 -0.17</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25-41</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22-37</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6665">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NiMH</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$0.99</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50-60</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45-54</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6665">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NiCad</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$1.50</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39</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35</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6665">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Lithium-ion</a:t>
                      </a:r>
                    </a:p>
                    <a:p>
                      <a:pPr marL="347345" marR="0" indent="-347345" algn="ctr" fontAlgn="base">
                        <a:spcBef>
                          <a:spcPts val="0"/>
                        </a:spcBef>
                        <a:spcAft>
                          <a:spcPts val="0"/>
                        </a:spcAft>
                      </a:pPr>
                      <a:r>
                        <a:rPr lang="en-US" sz="1600" kern="1200" dirty="0">
                          <a:solidFill>
                            <a:schemeClr val="tx1"/>
                          </a:solidFill>
                          <a:latin typeface="Arial"/>
                          <a:ea typeface="Times New Roman"/>
                        </a:rPr>
                        <a:t> (2014 estimates)</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$.15 – 1.00</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110 -185</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Verdana"/>
                          <a:ea typeface="Times New Roman"/>
                          <a:cs typeface="Arial"/>
                        </a:rPr>
                        <a:t>100-166</a:t>
                      </a:r>
                      <a:r>
                        <a:rPr lang="en-US" sz="1600" kern="1200" dirty="0">
                          <a:solidFill>
                            <a:schemeClr val="tx1"/>
                          </a:solidFill>
                          <a:latin typeface="Arial"/>
                          <a:ea typeface="Times New Roman"/>
                        </a:rPr>
                        <a:t> </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6665">
                <a:tc>
                  <a:txBody>
                    <a:bodyPr/>
                    <a:lstStyle/>
                    <a:p>
                      <a:pPr marL="347345" marR="0" indent="-347345" algn="ctr" fontAlgn="base">
                        <a:spcBef>
                          <a:spcPts val="0"/>
                        </a:spcBef>
                        <a:spcAft>
                          <a:spcPts val="0"/>
                        </a:spcAft>
                      </a:pPr>
                      <a:r>
                        <a:rPr lang="en-US" sz="1600" kern="1200" dirty="0">
                          <a:solidFill>
                            <a:schemeClr val="tx1"/>
                          </a:solidFill>
                          <a:latin typeface="Arial"/>
                          <a:ea typeface="Times New Roman"/>
                        </a:rPr>
                        <a:t>Tesla (pre 2017)</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600" kern="1200" dirty="0">
                          <a:solidFill>
                            <a:schemeClr val="tx1"/>
                          </a:solidFill>
                          <a:latin typeface="Arial"/>
                          <a:ea typeface="+mn-ea"/>
                          <a:cs typeface="+mn-cs"/>
                        </a:rPr>
                        <a:t>$.23</a:t>
                      </a: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Arial"/>
                          <a:ea typeface="Times New Roman"/>
                        </a:rPr>
                        <a:t>185</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Arial"/>
                          <a:ea typeface="Times New Roman"/>
                        </a:rPr>
                        <a:t>166</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6665">
                <a:tc>
                  <a:txBody>
                    <a:bodyPr/>
                    <a:lstStyle/>
                    <a:p>
                      <a:pPr marL="347345" marR="0" indent="-347345" algn="ctr" fontAlgn="base">
                        <a:spcBef>
                          <a:spcPts val="0"/>
                        </a:spcBef>
                        <a:spcAft>
                          <a:spcPts val="0"/>
                        </a:spcAft>
                      </a:pPr>
                      <a:r>
                        <a:rPr lang="en-US" sz="1600" kern="1200" dirty="0">
                          <a:solidFill>
                            <a:schemeClr val="tx1"/>
                          </a:solidFill>
                          <a:latin typeface="Arial"/>
                          <a:ea typeface="Calibri"/>
                          <a:cs typeface="+mn-cs"/>
                        </a:rPr>
                        <a:t>Tesla Model 3 (2170 format)</a:t>
                      </a: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kern="1200" dirty="0">
                          <a:solidFill>
                            <a:schemeClr val="tx1"/>
                          </a:solidFill>
                          <a:latin typeface="Arial"/>
                          <a:cs typeface="+mn-cs"/>
                        </a:rPr>
                        <a:t>$.10</a:t>
                      </a: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Arial"/>
                          <a:ea typeface="Calibri"/>
                          <a:cs typeface="+mn-cs"/>
                        </a:rPr>
                        <a:t>207 ??</a:t>
                      </a: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lvl="0" indent="-347345" algn="ctr" defTabSz="914400" rtl="0" eaLnBrk="1" fontAlgn="base" latinLnBrk="0" hangingPunct="1">
                        <a:lnSpc>
                          <a:spcPct val="100000"/>
                        </a:lnSpc>
                        <a:spcBef>
                          <a:spcPts val="0"/>
                        </a:spcBef>
                        <a:spcAft>
                          <a:spcPts val="0"/>
                        </a:spcAft>
                        <a:buClrTx/>
                        <a:buSzTx/>
                        <a:buFontTx/>
                        <a:buNone/>
                        <a:tabLst/>
                        <a:defRPr/>
                      </a:pPr>
                      <a:r>
                        <a:rPr lang="en-US" sz="1600" kern="1200" dirty="0">
                          <a:solidFill>
                            <a:schemeClr val="tx1"/>
                          </a:solidFill>
                          <a:latin typeface="Arial"/>
                          <a:ea typeface="Calibri"/>
                          <a:cs typeface="+mn-cs"/>
                        </a:rPr>
                        <a:t>207 ??</a:t>
                      </a: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5152286"/>
                  </a:ext>
                </a:extLst>
              </a:tr>
              <a:tr h="761109">
                <a:tc>
                  <a:txBody>
                    <a:bodyPr/>
                    <a:lstStyle/>
                    <a:p>
                      <a:pPr marL="347345" marR="0" indent="-347345" algn="ctr" fontAlgn="base">
                        <a:spcBef>
                          <a:spcPts val="0"/>
                        </a:spcBef>
                        <a:spcAft>
                          <a:spcPts val="0"/>
                        </a:spcAft>
                      </a:pPr>
                      <a:r>
                        <a:rPr lang="en-US" sz="1600" kern="1200" dirty="0">
                          <a:solidFill>
                            <a:schemeClr val="tx1"/>
                          </a:solidFill>
                          <a:latin typeface="Arial"/>
                          <a:ea typeface="Times New Roman"/>
                        </a:rPr>
                        <a:t>Theory max (Li)</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300" dirty="0">
                        <a:solidFill>
                          <a:schemeClr val="tx1"/>
                        </a:solidFill>
                        <a:latin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Arial"/>
                          <a:ea typeface="Times New Roman"/>
                        </a:rPr>
                        <a:t>5,200</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Arial"/>
                          <a:ea typeface="Times New Roman"/>
                        </a:rPr>
                        <a:t>4700</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6665">
                <a:tc>
                  <a:txBody>
                    <a:bodyPr/>
                    <a:lstStyle/>
                    <a:p>
                      <a:pPr marL="347345" marR="0" indent="-347345" algn="ctr" fontAlgn="base">
                        <a:spcBef>
                          <a:spcPts val="0"/>
                        </a:spcBef>
                        <a:spcAft>
                          <a:spcPts val="0"/>
                        </a:spcAft>
                      </a:pPr>
                      <a:r>
                        <a:rPr lang="en-US" sz="1600" kern="1200" dirty="0">
                          <a:solidFill>
                            <a:schemeClr val="tx1"/>
                          </a:solidFill>
                          <a:latin typeface="Arial"/>
                          <a:ea typeface="Times New Roman"/>
                        </a:rPr>
                        <a:t>Av gas</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Arial"/>
                          <a:ea typeface="Times New Roman"/>
                        </a:rPr>
                        <a:t>$0.14</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Arial"/>
                          <a:ea typeface="Times New Roman"/>
                        </a:rPr>
                        <a:t>14,000</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marR="0" indent="-347345" algn="ctr" fontAlgn="base">
                        <a:spcBef>
                          <a:spcPts val="0"/>
                        </a:spcBef>
                        <a:spcAft>
                          <a:spcPts val="0"/>
                        </a:spcAft>
                      </a:pPr>
                      <a:r>
                        <a:rPr lang="en-US" sz="1600" kern="1200" dirty="0">
                          <a:solidFill>
                            <a:schemeClr val="tx1"/>
                          </a:solidFill>
                          <a:latin typeface="Arial"/>
                          <a:ea typeface="Times New Roman"/>
                        </a:rPr>
                        <a:t>3800</a:t>
                      </a:r>
                      <a:endParaRPr lang="en-US" sz="1600" dirty="0">
                        <a:solidFill>
                          <a:schemeClr val="tx1"/>
                        </a:solidFill>
                        <a:latin typeface="Times New Roman"/>
                        <a:ea typeface="Calibri"/>
                      </a:endParaRPr>
                    </a:p>
                  </a:txBody>
                  <a:tcPr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Footer Placeholder 3">
            <a:extLst>
              <a:ext uri="{FF2B5EF4-FFF2-40B4-BE49-F238E27FC236}">
                <a16:creationId xmlns:a16="http://schemas.microsoft.com/office/drawing/2014/main" id="{63DC36C8-9440-4D98-BA69-79CD9E4F5430}"/>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5B0A7AAB-2BBD-411F-BCDC-23E5A1B0C8DB}"/>
              </a:ext>
            </a:extLst>
          </p:cNvPr>
          <p:cNvSpPr>
            <a:spLocks noGrp="1"/>
          </p:cNvSpPr>
          <p:nvPr>
            <p:ph type="sldNum" sz="quarter" idx="12"/>
          </p:nvPr>
        </p:nvSpPr>
        <p:spPr/>
        <p:txBody>
          <a:bodyPr/>
          <a:lstStyle/>
          <a:p>
            <a:fld id="{A57D1E25-5A0F-4137-A7A5-86CDE349C6D1}" type="slidenum">
              <a:rPr lang="en-US" smtClean="0"/>
              <a:pPr/>
              <a:t>18</a:t>
            </a:fld>
            <a:endParaRPr lang="en-US" dirty="0"/>
          </a:p>
        </p:txBody>
      </p:sp>
    </p:spTree>
    <p:extLst>
      <p:ext uri="{BB962C8B-B14F-4D97-AF65-F5344CB8AC3E}">
        <p14:creationId xmlns:p14="http://schemas.microsoft.com/office/powerpoint/2010/main" val="369542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D555-F408-4C75-B3CE-45B18718BC22}"/>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9B7FFB7A-37CA-4DD1-B237-FC317BF4D844}"/>
              </a:ext>
            </a:extLst>
          </p:cNvPr>
          <p:cNvSpPr>
            <a:spLocks noGrp="1"/>
          </p:cNvSpPr>
          <p:nvPr>
            <p:ph type="ftr" sz="quarter" idx="11"/>
          </p:nvPr>
        </p:nvSpPr>
        <p:spPr/>
        <p:txBody>
          <a:bodyPr/>
          <a:lstStyle/>
          <a:p>
            <a:r>
              <a:rPr lang="en-US"/>
              <a:t>Copyright David G. Ullman, 2018</a:t>
            </a:r>
            <a:endParaRPr lang="en-US" dirty="0"/>
          </a:p>
        </p:txBody>
      </p:sp>
      <p:sp>
        <p:nvSpPr>
          <p:cNvPr id="4" name="Slide Number Placeholder 3">
            <a:extLst>
              <a:ext uri="{FF2B5EF4-FFF2-40B4-BE49-F238E27FC236}">
                <a16:creationId xmlns:a16="http://schemas.microsoft.com/office/drawing/2014/main" id="{F8B32CBA-6197-4679-9995-3DC77ACF5CF6}"/>
              </a:ext>
            </a:extLst>
          </p:cNvPr>
          <p:cNvSpPr>
            <a:spLocks noGrp="1"/>
          </p:cNvSpPr>
          <p:nvPr>
            <p:ph type="sldNum" sz="quarter" idx="12"/>
          </p:nvPr>
        </p:nvSpPr>
        <p:spPr/>
        <p:txBody>
          <a:bodyPr/>
          <a:lstStyle/>
          <a:p>
            <a:fld id="{A57D1E25-5A0F-4137-A7A5-86CDE349C6D1}" type="slidenum">
              <a:rPr lang="en-US" smtClean="0"/>
              <a:pPr/>
              <a:t>19</a:t>
            </a:fld>
            <a:endParaRPr lang="en-US" dirty="0"/>
          </a:p>
        </p:txBody>
      </p:sp>
      <p:pic>
        <p:nvPicPr>
          <p:cNvPr id="5" name="image8.png">
            <a:extLst>
              <a:ext uri="{FF2B5EF4-FFF2-40B4-BE49-F238E27FC236}">
                <a16:creationId xmlns:a16="http://schemas.microsoft.com/office/drawing/2014/main" id="{0432450D-65E1-4EBC-AB7C-1FA25FA65067}"/>
              </a:ext>
            </a:extLst>
          </p:cNvPr>
          <p:cNvPicPr/>
          <p:nvPr/>
        </p:nvPicPr>
        <p:blipFill>
          <a:blip r:embed="rId2"/>
          <a:srcRect/>
          <a:stretch>
            <a:fillRect/>
          </a:stretch>
        </p:blipFill>
        <p:spPr>
          <a:xfrm>
            <a:off x="1066800" y="1353160"/>
            <a:ext cx="7315200" cy="4819039"/>
          </a:xfrm>
          <a:prstGeom prst="rect">
            <a:avLst/>
          </a:prstGeom>
          <a:ln/>
        </p:spPr>
      </p:pic>
    </p:spTree>
    <p:extLst>
      <p:ext uri="{BB962C8B-B14F-4D97-AF65-F5344CB8AC3E}">
        <p14:creationId xmlns:p14="http://schemas.microsoft.com/office/powerpoint/2010/main" val="84090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22A7-FD55-4A29-8F3F-A63D23A08D81}"/>
              </a:ext>
            </a:extLst>
          </p:cNvPr>
          <p:cNvSpPr>
            <a:spLocks noGrp="1"/>
          </p:cNvSpPr>
          <p:nvPr>
            <p:ph type="title"/>
          </p:nvPr>
        </p:nvSpPr>
        <p:spPr/>
        <p:txBody>
          <a:bodyPr/>
          <a:lstStyle/>
          <a:p>
            <a:r>
              <a:rPr lang="en-US" dirty="0"/>
              <a:t>My background</a:t>
            </a:r>
          </a:p>
        </p:txBody>
      </p:sp>
      <p:sp>
        <p:nvSpPr>
          <p:cNvPr id="3" name="Content Placeholder 2">
            <a:extLst>
              <a:ext uri="{FF2B5EF4-FFF2-40B4-BE49-F238E27FC236}">
                <a16:creationId xmlns:a16="http://schemas.microsoft.com/office/drawing/2014/main" id="{1380157E-E0A1-49B3-9A89-DA683DDC2C45}"/>
              </a:ext>
            </a:extLst>
          </p:cNvPr>
          <p:cNvSpPr>
            <a:spLocks noGrp="1"/>
          </p:cNvSpPr>
          <p:nvPr>
            <p:ph idx="1"/>
          </p:nvPr>
        </p:nvSpPr>
        <p:spPr>
          <a:xfrm>
            <a:off x="628650" y="1446946"/>
            <a:ext cx="7886700" cy="3706415"/>
          </a:xfrm>
        </p:spPr>
        <p:txBody>
          <a:bodyPr>
            <a:normAutofit lnSpcReduction="10000"/>
          </a:bodyPr>
          <a:lstStyle/>
          <a:p>
            <a:r>
              <a:rPr lang="en-US" sz="2400" dirty="0"/>
              <a:t>BS and MS in aerospace engineering (1960s)</a:t>
            </a:r>
          </a:p>
          <a:p>
            <a:r>
              <a:rPr lang="en-US" sz="2400" dirty="0"/>
              <a:t>Transonic wind tunnel work for the Navy  (1960s)</a:t>
            </a:r>
          </a:p>
          <a:p>
            <a:r>
              <a:rPr lang="en-US" sz="2400" dirty="0"/>
              <a:t>Air Force Flight Dynamics Lab (1970s)</a:t>
            </a:r>
          </a:p>
          <a:p>
            <a:r>
              <a:rPr lang="en-US" sz="2400" dirty="0"/>
              <a:t>PhD ME (1970s)</a:t>
            </a:r>
          </a:p>
          <a:p>
            <a:r>
              <a:rPr lang="en-US" sz="2400" dirty="0"/>
              <a:t>Emeritus Professor of product design (1980-2005)</a:t>
            </a:r>
          </a:p>
          <a:p>
            <a:pPr lvl="1"/>
            <a:r>
              <a:rPr lang="en-US" sz="2400" dirty="0"/>
              <a:t>Text “</a:t>
            </a:r>
            <a:r>
              <a:rPr lang="en-US" sz="2400" i="1" dirty="0"/>
              <a:t>The Mechanical Design Process</a:t>
            </a:r>
            <a:r>
              <a:rPr lang="en-US" sz="2400" dirty="0"/>
              <a:t>” 6</a:t>
            </a:r>
            <a:r>
              <a:rPr lang="en-US" sz="2400" baseline="30000" dirty="0"/>
              <a:t>th</a:t>
            </a:r>
            <a:r>
              <a:rPr lang="en-US" sz="2400" dirty="0"/>
              <a:t> edition</a:t>
            </a:r>
          </a:p>
          <a:p>
            <a:pPr lvl="1"/>
            <a:r>
              <a:rPr lang="en-US" sz="2400" dirty="0"/>
              <a:t>Life Fellow ASME</a:t>
            </a:r>
          </a:p>
          <a:p>
            <a:r>
              <a:rPr lang="en-US" sz="2400" dirty="0"/>
              <a:t>Built two general aviation airplanes </a:t>
            </a:r>
          </a:p>
          <a:p>
            <a:r>
              <a:rPr lang="en-US" sz="2400" dirty="0"/>
              <a:t>Electric airplane design (2009- present)</a:t>
            </a:r>
          </a:p>
        </p:txBody>
      </p:sp>
      <p:pic>
        <p:nvPicPr>
          <p:cNvPr id="6" name="Picture 5" descr="A fighter jet sitting on top of a runway&#10;&#10;Description generated with high confidence">
            <a:extLst>
              <a:ext uri="{FF2B5EF4-FFF2-40B4-BE49-F238E27FC236}">
                <a16:creationId xmlns:a16="http://schemas.microsoft.com/office/drawing/2014/main" id="{21FA9A01-47D9-414F-8899-965626FE11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613"/>
          <a:stretch/>
        </p:blipFill>
        <p:spPr>
          <a:xfrm>
            <a:off x="6019800" y="3908919"/>
            <a:ext cx="2977823" cy="1531443"/>
          </a:xfrm>
          <a:prstGeom prst="rect">
            <a:avLst/>
          </a:prstGeom>
        </p:spPr>
      </p:pic>
      <p:sp>
        <p:nvSpPr>
          <p:cNvPr id="5" name="Footer Placeholder 4">
            <a:extLst>
              <a:ext uri="{FF2B5EF4-FFF2-40B4-BE49-F238E27FC236}">
                <a16:creationId xmlns:a16="http://schemas.microsoft.com/office/drawing/2014/main" id="{0299D216-199F-4E24-80AA-6A4D5F29A6D0}"/>
              </a:ext>
            </a:extLst>
          </p:cNvPr>
          <p:cNvSpPr>
            <a:spLocks noGrp="1"/>
          </p:cNvSpPr>
          <p:nvPr>
            <p:ph type="ftr" sz="quarter" idx="11"/>
          </p:nvPr>
        </p:nvSpPr>
        <p:spPr/>
        <p:txBody>
          <a:bodyPr/>
          <a:lstStyle/>
          <a:p>
            <a:r>
              <a:rPr lang="en-US"/>
              <a:t>Copyright David G. Ullman, 2018</a:t>
            </a:r>
            <a:endParaRPr lang="en-US" dirty="0"/>
          </a:p>
        </p:txBody>
      </p:sp>
      <p:sp>
        <p:nvSpPr>
          <p:cNvPr id="7" name="Slide Number Placeholder 6">
            <a:extLst>
              <a:ext uri="{FF2B5EF4-FFF2-40B4-BE49-F238E27FC236}">
                <a16:creationId xmlns:a16="http://schemas.microsoft.com/office/drawing/2014/main" id="{2557E9FC-AB22-468A-B744-A08362822E3F}"/>
              </a:ext>
            </a:extLst>
          </p:cNvPr>
          <p:cNvSpPr>
            <a:spLocks noGrp="1"/>
          </p:cNvSpPr>
          <p:nvPr>
            <p:ph type="sldNum" sz="quarter" idx="12"/>
          </p:nvPr>
        </p:nvSpPr>
        <p:spPr/>
        <p:txBody>
          <a:bodyPr/>
          <a:lstStyle/>
          <a:p>
            <a:fld id="{CFB13D1D-BF2A-4550-9A91-1D141BAF5456}" type="slidenum">
              <a:rPr lang="en-US" smtClean="0"/>
              <a:t>2</a:t>
            </a:fld>
            <a:endParaRPr lang="en-US" dirty="0"/>
          </a:p>
        </p:txBody>
      </p:sp>
    </p:spTree>
    <p:extLst>
      <p:ext uri="{BB962C8B-B14F-4D97-AF65-F5344CB8AC3E}">
        <p14:creationId xmlns:p14="http://schemas.microsoft.com/office/powerpoint/2010/main" val="154569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Lithium batteries</a:t>
            </a:r>
          </a:p>
        </p:txBody>
      </p:sp>
      <p:sp>
        <p:nvSpPr>
          <p:cNvPr id="6" name="Content Placeholder 2"/>
          <p:cNvSpPr txBox="1">
            <a:spLocks/>
          </p:cNvSpPr>
          <p:nvPr/>
        </p:nvSpPr>
        <p:spPr>
          <a:xfrm>
            <a:off x="685800" y="1447800"/>
            <a:ext cx="8229600" cy="4144963"/>
          </a:xfrm>
          <a:prstGeom prst="rect">
            <a:avLst/>
          </a:prstGeom>
        </p:spPr>
        <p:txBody>
          <a:bodyPr/>
          <a:lstStyle/>
          <a:p>
            <a:pPr marL="342900" indent="-342900">
              <a:spcBef>
                <a:spcPct val="20000"/>
              </a:spcBef>
              <a:buFont typeface="Arial" pitchFamily="34" charset="0"/>
              <a:buChar char="•"/>
            </a:pPr>
            <a:r>
              <a:rPr lang="en-US" sz="3200" dirty="0"/>
              <a:t>Battery energy density improving at 7- 8%/year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Battery energy density reality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Current 150 wh/kg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Near future 300 watt hr/kg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Far future 600 wh/kg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Other technologies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Footer Placeholder 2">
            <a:extLst>
              <a:ext uri="{FF2B5EF4-FFF2-40B4-BE49-F238E27FC236}">
                <a16:creationId xmlns:a16="http://schemas.microsoft.com/office/drawing/2014/main" id="{22CEA643-C4A2-4B4C-8196-3692A3F8E770}"/>
              </a:ext>
            </a:extLst>
          </p:cNvPr>
          <p:cNvSpPr>
            <a:spLocks noGrp="1"/>
          </p:cNvSpPr>
          <p:nvPr>
            <p:ph type="ftr" sz="quarter" idx="11"/>
          </p:nvPr>
        </p:nvSpPr>
        <p:spPr/>
        <p:txBody>
          <a:bodyPr/>
          <a:lstStyle/>
          <a:p>
            <a:r>
              <a:rPr lang="en-US"/>
              <a:t>Copyright David G. Ullman, 2018</a:t>
            </a:r>
            <a:endParaRPr lang="en-US" dirty="0"/>
          </a:p>
        </p:txBody>
      </p:sp>
      <p:sp>
        <p:nvSpPr>
          <p:cNvPr id="4" name="Slide Number Placeholder 3">
            <a:extLst>
              <a:ext uri="{FF2B5EF4-FFF2-40B4-BE49-F238E27FC236}">
                <a16:creationId xmlns:a16="http://schemas.microsoft.com/office/drawing/2014/main" id="{F2B296B7-6978-42D5-A7D2-C14E841F6207}"/>
              </a:ext>
            </a:extLst>
          </p:cNvPr>
          <p:cNvSpPr>
            <a:spLocks noGrp="1"/>
          </p:cNvSpPr>
          <p:nvPr>
            <p:ph type="sldNum" sz="quarter" idx="12"/>
          </p:nvPr>
        </p:nvSpPr>
        <p:spPr/>
        <p:txBody>
          <a:bodyPr/>
          <a:lstStyle/>
          <a:p>
            <a:fld id="{A57D1E25-5A0F-4137-A7A5-86CDE349C6D1}" type="slidenum">
              <a:rPr lang="en-US" smtClean="0"/>
              <a:pPr/>
              <a:t>20</a:t>
            </a:fld>
            <a:endParaRPr lang="en-US" dirty="0"/>
          </a:p>
        </p:txBody>
      </p:sp>
    </p:spTree>
    <p:extLst>
      <p:ext uri="{BB962C8B-B14F-4D97-AF65-F5344CB8AC3E}">
        <p14:creationId xmlns:p14="http://schemas.microsoft.com/office/powerpoint/2010/main" val="382694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E5E3-5C05-495F-8449-1D901B55D9C5}"/>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213437DB-56A3-43F8-9E6B-76652706367A}"/>
              </a:ext>
            </a:extLst>
          </p:cNvPr>
          <p:cNvSpPr>
            <a:spLocks noGrp="1"/>
          </p:cNvSpPr>
          <p:nvPr>
            <p:ph type="ftr" sz="quarter" idx="11"/>
          </p:nvPr>
        </p:nvSpPr>
        <p:spPr/>
        <p:txBody>
          <a:bodyPr/>
          <a:lstStyle/>
          <a:p>
            <a:r>
              <a:rPr lang="en-US"/>
              <a:t>Copyright David G. Ullman, 2018</a:t>
            </a:r>
            <a:endParaRPr lang="en-US" dirty="0"/>
          </a:p>
        </p:txBody>
      </p:sp>
      <p:sp>
        <p:nvSpPr>
          <p:cNvPr id="4" name="Slide Number Placeholder 3">
            <a:extLst>
              <a:ext uri="{FF2B5EF4-FFF2-40B4-BE49-F238E27FC236}">
                <a16:creationId xmlns:a16="http://schemas.microsoft.com/office/drawing/2014/main" id="{3A16135B-109E-4246-801D-46B3D127DEAB}"/>
              </a:ext>
            </a:extLst>
          </p:cNvPr>
          <p:cNvSpPr>
            <a:spLocks noGrp="1"/>
          </p:cNvSpPr>
          <p:nvPr>
            <p:ph type="sldNum" sz="quarter" idx="12"/>
          </p:nvPr>
        </p:nvSpPr>
        <p:spPr/>
        <p:txBody>
          <a:bodyPr/>
          <a:lstStyle/>
          <a:p>
            <a:fld id="{A57D1E25-5A0F-4137-A7A5-86CDE349C6D1}" type="slidenum">
              <a:rPr lang="en-US" smtClean="0"/>
              <a:pPr/>
              <a:t>21</a:t>
            </a:fld>
            <a:endParaRPr lang="en-US" dirty="0"/>
          </a:p>
        </p:txBody>
      </p:sp>
      <p:pic>
        <p:nvPicPr>
          <p:cNvPr id="5" name="Picture 4">
            <a:extLst>
              <a:ext uri="{FF2B5EF4-FFF2-40B4-BE49-F238E27FC236}">
                <a16:creationId xmlns:a16="http://schemas.microsoft.com/office/drawing/2014/main" id="{8D21E3BF-B26B-4E84-97A1-53692F5BCF4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7638"/>
            <a:ext cx="7696200" cy="4830762"/>
          </a:xfrm>
          <a:prstGeom prst="rect">
            <a:avLst/>
          </a:prstGeom>
          <a:noFill/>
          <a:ln>
            <a:noFill/>
          </a:ln>
        </p:spPr>
      </p:pic>
      <p:cxnSp>
        <p:nvCxnSpPr>
          <p:cNvPr id="7" name="Straight Connector 6">
            <a:extLst>
              <a:ext uri="{FF2B5EF4-FFF2-40B4-BE49-F238E27FC236}">
                <a16:creationId xmlns:a16="http://schemas.microsoft.com/office/drawing/2014/main" id="{DAE0742E-EF36-437E-B6F0-17520CE3D00C}"/>
              </a:ext>
            </a:extLst>
          </p:cNvPr>
          <p:cNvCxnSpPr/>
          <p:nvPr/>
        </p:nvCxnSpPr>
        <p:spPr>
          <a:xfrm flipV="1">
            <a:off x="4648200" y="2438400"/>
            <a:ext cx="0" cy="327660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139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Prediction: Our grandchildren may see Personal Air Vehicles (PAVs).</a:t>
            </a:r>
          </a:p>
        </p:txBody>
      </p:sp>
      <p:sp>
        <p:nvSpPr>
          <p:cNvPr id="3" name="Content Placeholder 2"/>
          <p:cNvSpPr>
            <a:spLocks noGrp="1"/>
          </p:cNvSpPr>
          <p:nvPr>
            <p:ph idx="1"/>
          </p:nvPr>
        </p:nvSpPr>
        <p:spPr>
          <a:xfrm>
            <a:off x="457200" y="1600200"/>
            <a:ext cx="8229600" cy="5105400"/>
          </a:xfrm>
        </p:spPr>
        <p:txBody>
          <a:bodyPr>
            <a:normAutofit/>
          </a:bodyPr>
          <a:lstStyle/>
          <a:p>
            <a:pPr lvl="0"/>
            <a:r>
              <a:rPr lang="en-US" dirty="0"/>
              <a:t>Incentives</a:t>
            </a:r>
          </a:p>
          <a:p>
            <a:pPr lvl="1"/>
            <a:r>
              <a:rPr lang="en-US" dirty="0"/>
              <a:t>Relieve urban congestion</a:t>
            </a:r>
          </a:p>
          <a:p>
            <a:pPr lvl="1"/>
            <a:r>
              <a:rPr lang="en-US" dirty="0"/>
              <a:t>Provide air travel to more people</a:t>
            </a:r>
          </a:p>
          <a:p>
            <a:pPr lvl="1"/>
            <a:r>
              <a:rPr lang="en-US" dirty="0"/>
              <a:t>Emulate George Jetson</a:t>
            </a:r>
          </a:p>
          <a:p>
            <a:pPr lvl="0"/>
            <a:r>
              <a:rPr lang="en-US" dirty="0"/>
              <a:t>Many companies currently engaged in this endeavor.</a:t>
            </a:r>
          </a:p>
          <a:p>
            <a:pPr lvl="0"/>
            <a:r>
              <a:rPr lang="en-US" dirty="0"/>
              <a:t>Led by UBER and Dr. Brien Seeley (was Café Foundation, now </a:t>
            </a:r>
            <a:r>
              <a:rPr lang="en-US"/>
              <a:t>Sustainable Aviation </a:t>
            </a:r>
            <a:r>
              <a:rPr lang="en-US" dirty="0"/>
              <a:t>Foundation)</a:t>
            </a:r>
          </a:p>
          <a:p>
            <a:pPr>
              <a:buNone/>
            </a:pPr>
            <a:endParaRPr lang="en-US" dirty="0"/>
          </a:p>
        </p:txBody>
      </p:sp>
      <p:sp>
        <p:nvSpPr>
          <p:cNvPr id="4" name="Footer Placeholder 3">
            <a:extLst>
              <a:ext uri="{FF2B5EF4-FFF2-40B4-BE49-F238E27FC236}">
                <a16:creationId xmlns:a16="http://schemas.microsoft.com/office/drawing/2014/main" id="{BC1000AA-0392-4E95-8FCB-7188EAD1B49D}"/>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45ED1716-65A8-4271-B781-5069B9A3E049}"/>
              </a:ext>
            </a:extLst>
          </p:cNvPr>
          <p:cNvSpPr>
            <a:spLocks noGrp="1"/>
          </p:cNvSpPr>
          <p:nvPr>
            <p:ph type="sldNum" sz="quarter" idx="12"/>
          </p:nvPr>
        </p:nvSpPr>
        <p:spPr/>
        <p:txBody>
          <a:bodyPr/>
          <a:lstStyle/>
          <a:p>
            <a:fld id="{A57D1E25-5A0F-4137-A7A5-86CDE349C6D1}"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3825-0433-4E55-A664-F78153CB7D38}"/>
              </a:ext>
            </a:extLst>
          </p:cNvPr>
          <p:cNvSpPr>
            <a:spLocks noGrp="1"/>
          </p:cNvSpPr>
          <p:nvPr>
            <p:ph type="title"/>
          </p:nvPr>
        </p:nvSpPr>
        <p:spPr>
          <a:xfrm>
            <a:off x="457200" y="262915"/>
            <a:ext cx="8229600" cy="1143000"/>
          </a:xfrm>
        </p:spPr>
        <p:txBody>
          <a:bodyPr/>
          <a:lstStyle/>
          <a:p>
            <a:r>
              <a:rPr lang="en-US" dirty="0"/>
              <a:t>UBER eVTOL Mission Requirements</a:t>
            </a:r>
          </a:p>
        </p:txBody>
      </p:sp>
      <p:sp>
        <p:nvSpPr>
          <p:cNvPr id="4" name="Footer Placeholder 3">
            <a:extLst>
              <a:ext uri="{FF2B5EF4-FFF2-40B4-BE49-F238E27FC236}">
                <a16:creationId xmlns:a16="http://schemas.microsoft.com/office/drawing/2014/main" id="{BAF7451A-3C36-4E66-8256-9B44BA145556}"/>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EDF6CD22-889E-4306-BF49-2D39A6009021}"/>
              </a:ext>
            </a:extLst>
          </p:cNvPr>
          <p:cNvSpPr>
            <a:spLocks noGrp="1"/>
          </p:cNvSpPr>
          <p:nvPr>
            <p:ph type="sldNum" sz="quarter" idx="12"/>
          </p:nvPr>
        </p:nvSpPr>
        <p:spPr/>
        <p:txBody>
          <a:bodyPr/>
          <a:lstStyle/>
          <a:p>
            <a:fld id="{A57D1E25-5A0F-4137-A7A5-86CDE349C6D1}" type="slidenum">
              <a:rPr lang="en-US" smtClean="0"/>
              <a:pPr/>
              <a:t>23</a:t>
            </a:fld>
            <a:endParaRPr lang="en-US" dirty="0"/>
          </a:p>
        </p:txBody>
      </p:sp>
      <p:sp>
        <p:nvSpPr>
          <p:cNvPr id="7" name="Rectangle 6">
            <a:extLst>
              <a:ext uri="{FF2B5EF4-FFF2-40B4-BE49-F238E27FC236}">
                <a16:creationId xmlns:a16="http://schemas.microsoft.com/office/drawing/2014/main" id="{E36C35B4-7AC1-4F52-A150-EF3C491F8A12}"/>
              </a:ext>
            </a:extLst>
          </p:cNvPr>
          <p:cNvSpPr/>
          <p:nvPr/>
        </p:nvSpPr>
        <p:spPr>
          <a:xfrm>
            <a:off x="1447800" y="1092620"/>
            <a:ext cx="6172200" cy="646331"/>
          </a:xfrm>
          <a:prstGeom prst="rect">
            <a:avLst/>
          </a:prstGeom>
        </p:spPr>
        <p:txBody>
          <a:bodyPr wrap="square">
            <a:spAutoFit/>
          </a:bodyPr>
          <a:lstStyle/>
          <a:p>
            <a:r>
              <a:rPr lang="en-US" dirty="0">
                <a:hlinkClick r:id="rId2"/>
              </a:rPr>
              <a:t>https://s3.amazonaws.com/uber-static/elevate/Summary+Mission+and+Requirements.pdf</a:t>
            </a:r>
            <a:r>
              <a:rPr lang="en-US" dirty="0"/>
              <a:t> </a:t>
            </a:r>
          </a:p>
        </p:txBody>
      </p:sp>
      <p:sp>
        <p:nvSpPr>
          <p:cNvPr id="8" name="TextBox 7">
            <a:extLst>
              <a:ext uri="{FF2B5EF4-FFF2-40B4-BE49-F238E27FC236}">
                <a16:creationId xmlns:a16="http://schemas.microsoft.com/office/drawing/2014/main" id="{3D742778-674E-4763-8E10-D72F703A66DB}"/>
              </a:ext>
            </a:extLst>
          </p:cNvPr>
          <p:cNvSpPr txBox="1"/>
          <p:nvPr/>
        </p:nvSpPr>
        <p:spPr>
          <a:xfrm>
            <a:off x="609600" y="1956800"/>
            <a:ext cx="7924800" cy="4370427"/>
          </a:xfrm>
          <a:prstGeom prst="rect">
            <a:avLst/>
          </a:prstGeom>
          <a:noFill/>
        </p:spPr>
        <p:txBody>
          <a:bodyPr wrap="square" rtlCol="0">
            <a:spAutoFit/>
          </a:bodyPr>
          <a:lstStyle/>
          <a:p>
            <a:pPr marL="285750" indent="-285750">
              <a:buFont typeface="Arial" panose="020B0604020202020204" pitchFamily="34" charset="0"/>
              <a:buChar char="•"/>
            </a:pPr>
            <a:r>
              <a:rPr lang="en-US" sz="2800" dirty="0"/>
              <a:t>VTOL with short duration hover</a:t>
            </a:r>
          </a:p>
          <a:p>
            <a:pPr marL="285750" indent="-285750">
              <a:buFont typeface="Arial" panose="020B0604020202020204" pitchFamily="34" charset="0"/>
              <a:buChar char="•"/>
            </a:pPr>
            <a:r>
              <a:rPr lang="en-US" sz="2800" dirty="0"/>
              <a:t>Safe vertical landing in the event of a critical failure</a:t>
            </a:r>
          </a:p>
          <a:p>
            <a:pPr marL="285750" indent="-285750">
              <a:buFont typeface="Arial" panose="020B0604020202020204" pitchFamily="34" charset="0"/>
              <a:buChar char="•"/>
            </a:pPr>
            <a:r>
              <a:rPr lang="en-US" sz="2800" dirty="0"/>
              <a:t>Noise – 15 </a:t>
            </a:r>
            <a:r>
              <a:rPr lang="en-US" sz="2800" dirty="0" err="1"/>
              <a:t>db</a:t>
            </a:r>
            <a:r>
              <a:rPr lang="en-US" sz="2800" dirty="0"/>
              <a:t> </a:t>
            </a:r>
            <a:r>
              <a:rPr lang="en-US" sz="2800" dirty="0" err="1"/>
              <a:t>quietter</a:t>
            </a:r>
            <a:r>
              <a:rPr lang="en-US" sz="2800" dirty="0"/>
              <a:t> than existing light helicopters or 70 </a:t>
            </a:r>
            <a:r>
              <a:rPr lang="en-US" sz="2800" dirty="0" err="1"/>
              <a:t>db</a:t>
            </a:r>
            <a:r>
              <a:rPr lang="en-US" sz="2800" dirty="0"/>
              <a:t> at 500 ft (</a:t>
            </a:r>
            <a:r>
              <a:rPr lang="en-US" sz="2800" dirty="0" err="1"/>
              <a:t>vaccum</a:t>
            </a:r>
            <a:r>
              <a:rPr lang="en-US" sz="2800" dirty="0"/>
              <a:t> cleaner is about 70db)</a:t>
            </a:r>
          </a:p>
          <a:p>
            <a:pPr marL="285750" indent="-285750">
              <a:buFont typeface="Arial" panose="020B0604020202020204" pitchFamily="34" charset="0"/>
              <a:buChar char="•"/>
            </a:pPr>
            <a:r>
              <a:rPr lang="en-US" sz="2800" dirty="0"/>
              <a:t>Batteries at 300wh/kg – no hybrid</a:t>
            </a:r>
          </a:p>
          <a:p>
            <a:pPr marL="285750" indent="-285750">
              <a:buFont typeface="Arial" panose="020B0604020202020204" pitchFamily="34" charset="0"/>
              <a:buChar char="•"/>
            </a:pPr>
            <a:r>
              <a:rPr lang="en-US" sz="2800" dirty="0"/>
              <a:t>Charging 5-15 min up to 600kw</a:t>
            </a:r>
          </a:p>
          <a:p>
            <a:pPr marL="285750" indent="-285750">
              <a:buFont typeface="Arial" panose="020B0604020202020204" pitchFamily="34" charset="0"/>
              <a:buChar char="•"/>
            </a:pPr>
            <a:r>
              <a:rPr lang="en-US" sz="2800" dirty="0"/>
              <a:t>Pilot in each vehicle moving to autonomous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84405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3825-0433-4E55-A664-F78153CB7D38}"/>
              </a:ext>
            </a:extLst>
          </p:cNvPr>
          <p:cNvSpPr>
            <a:spLocks noGrp="1"/>
          </p:cNvSpPr>
          <p:nvPr>
            <p:ph type="title"/>
          </p:nvPr>
        </p:nvSpPr>
        <p:spPr>
          <a:xfrm>
            <a:off x="457200" y="262915"/>
            <a:ext cx="8229600" cy="1143000"/>
          </a:xfrm>
        </p:spPr>
        <p:txBody>
          <a:bodyPr/>
          <a:lstStyle/>
          <a:p>
            <a:r>
              <a:rPr lang="en-US" dirty="0"/>
              <a:t>UBER eVTOL Mission Requirements</a:t>
            </a:r>
          </a:p>
        </p:txBody>
      </p:sp>
      <p:sp>
        <p:nvSpPr>
          <p:cNvPr id="4" name="Footer Placeholder 3">
            <a:extLst>
              <a:ext uri="{FF2B5EF4-FFF2-40B4-BE49-F238E27FC236}">
                <a16:creationId xmlns:a16="http://schemas.microsoft.com/office/drawing/2014/main" id="{BAF7451A-3C36-4E66-8256-9B44BA145556}"/>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EDF6CD22-889E-4306-BF49-2D39A6009021}"/>
              </a:ext>
            </a:extLst>
          </p:cNvPr>
          <p:cNvSpPr>
            <a:spLocks noGrp="1"/>
          </p:cNvSpPr>
          <p:nvPr>
            <p:ph type="sldNum" sz="quarter" idx="12"/>
          </p:nvPr>
        </p:nvSpPr>
        <p:spPr/>
        <p:txBody>
          <a:bodyPr/>
          <a:lstStyle/>
          <a:p>
            <a:fld id="{A57D1E25-5A0F-4137-A7A5-86CDE349C6D1}" type="slidenum">
              <a:rPr lang="en-US" smtClean="0"/>
              <a:pPr/>
              <a:t>24</a:t>
            </a:fld>
            <a:endParaRPr lang="en-US" dirty="0"/>
          </a:p>
        </p:txBody>
      </p:sp>
      <p:sp>
        <p:nvSpPr>
          <p:cNvPr id="7" name="Rectangle 6">
            <a:extLst>
              <a:ext uri="{FF2B5EF4-FFF2-40B4-BE49-F238E27FC236}">
                <a16:creationId xmlns:a16="http://schemas.microsoft.com/office/drawing/2014/main" id="{E36C35B4-7AC1-4F52-A150-EF3C491F8A12}"/>
              </a:ext>
            </a:extLst>
          </p:cNvPr>
          <p:cNvSpPr/>
          <p:nvPr/>
        </p:nvSpPr>
        <p:spPr>
          <a:xfrm>
            <a:off x="1447800" y="1092620"/>
            <a:ext cx="6172200" cy="646331"/>
          </a:xfrm>
          <a:prstGeom prst="rect">
            <a:avLst/>
          </a:prstGeom>
        </p:spPr>
        <p:txBody>
          <a:bodyPr wrap="square">
            <a:spAutoFit/>
          </a:bodyPr>
          <a:lstStyle/>
          <a:p>
            <a:r>
              <a:rPr lang="en-US" dirty="0">
                <a:hlinkClick r:id="rId2"/>
              </a:rPr>
              <a:t>https://s3.amazonaws.com/uber-static/elevate/Summary+Mission+and+Requirements.pdf</a:t>
            </a:r>
            <a:r>
              <a:rPr lang="en-US" dirty="0"/>
              <a:t> </a:t>
            </a:r>
          </a:p>
        </p:txBody>
      </p:sp>
      <p:sp>
        <p:nvSpPr>
          <p:cNvPr id="8" name="TextBox 7">
            <a:extLst>
              <a:ext uri="{FF2B5EF4-FFF2-40B4-BE49-F238E27FC236}">
                <a16:creationId xmlns:a16="http://schemas.microsoft.com/office/drawing/2014/main" id="{3D742778-674E-4763-8E10-D72F703A66DB}"/>
              </a:ext>
            </a:extLst>
          </p:cNvPr>
          <p:cNvSpPr txBox="1"/>
          <p:nvPr/>
        </p:nvSpPr>
        <p:spPr>
          <a:xfrm>
            <a:off x="609600" y="1956800"/>
            <a:ext cx="7924800" cy="4370427"/>
          </a:xfrm>
          <a:prstGeom prst="rect">
            <a:avLst/>
          </a:prstGeom>
          <a:noFill/>
        </p:spPr>
        <p:txBody>
          <a:bodyPr wrap="square" rtlCol="0">
            <a:spAutoFit/>
          </a:bodyPr>
          <a:lstStyle/>
          <a:p>
            <a:pPr marL="285750" indent="-285750">
              <a:buFont typeface="Arial" panose="020B0604020202020204" pitchFamily="34" charset="0"/>
              <a:buChar char="•"/>
            </a:pPr>
            <a:r>
              <a:rPr lang="en-US" sz="2800" dirty="0"/>
              <a:t>3 -4 passenger seats (960 - 1,100lb max payload)</a:t>
            </a:r>
          </a:p>
          <a:p>
            <a:pPr marL="285750" indent="-285750">
              <a:buFont typeface="Arial" panose="020B0604020202020204" pitchFamily="34" charset="0"/>
              <a:buChar char="•"/>
            </a:pPr>
            <a:r>
              <a:rPr lang="en-US" sz="2800" dirty="0"/>
              <a:t>Max </a:t>
            </a:r>
            <a:r>
              <a:rPr lang="en-US" sz="2800" dirty="0" err="1"/>
              <a:t>wt</a:t>
            </a:r>
            <a:r>
              <a:rPr lang="en-US" sz="2800" dirty="0"/>
              <a:t> 7000 </a:t>
            </a:r>
            <a:r>
              <a:rPr lang="en-US" sz="2800" dirty="0" err="1"/>
              <a:t>lbs</a:t>
            </a:r>
            <a:endParaRPr lang="en-US" sz="2800" dirty="0"/>
          </a:p>
          <a:p>
            <a:pPr marL="285750" indent="-285750">
              <a:buFont typeface="Arial" panose="020B0604020202020204" pitchFamily="34" charset="0"/>
              <a:buChar char="•"/>
            </a:pPr>
            <a:r>
              <a:rPr lang="en-US" sz="2800" dirty="0"/>
              <a:t>Ground taxi up to 300’ at 5 ft/sec</a:t>
            </a:r>
          </a:p>
          <a:p>
            <a:pPr marL="285750" indent="-285750">
              <a:buFont typeface="Arial" panose="020B0604020202020204" pitchFamily="34" charset="0"/>
              <a:buChar char="•"/>
            </a:pPr>
            <a:r>
              <a:rPr lang="en-US" sz="2800" dirty="0"/>
              <a:t>&lt; 45’ (13.7m) max dimension</a:t>
            </a:r>
          </a:p>
          <a:p>
            <a:pPr marL="285750" indent="-285750">
              <a:buFont typeface="Arial" panose="020B0604020202020204" pitchFamily="34" charset="0"/>
              <a:buChar char="•"/>
            </a:pPr>
            <a:r>
              <a:rPr lang="en-US" sz="2800" dirty="0"/>
              <a:t>Range 60 miles (100km - 52 Nautical miles)</a:t>
            </a:r>
          </a:p>
          <a:p>
            <a:pPr marL="285750" indent="-285750">
              <a:buFont typeface="Arial" panose="020B0604020202020204" pitchFamily="34" charset="0"/>
              <a:buChar char="•"/>
            </a:pPr>
            <a:r>
              <a:rPr lang="en-US" sz="2800" dirty="0"/>
              <a:t>Reserve – 6 miles (10km)</a:t>
            </a:r>
          </a:p>
          <a:p>
            <a:pPr marL="285750" indent="-285750">
              <a:buFont typeface="Arial" panose="020B0604020202020204" pitchFamily="34" charset="0"/>
              <a:buChar char="•"/>
            </a:pPr>
            <a:r>
              <a:rPr lang="en-US" sz="2800" dirty="0"/>
              <a:t>Cruise 150mph (130kts) at 1000ft AGL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00716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5D64-8129-429A-9AAD-5B0DF68F8601}"/>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AF13E865-37FF-449E-B3E7-5CE10DEE4822}"/>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33E73559-4DE8-43FA-9522-6657129F4A4A}"/>
              </a:ext>
            </a:extLst>
          </p:cNvPr>
          <p:cNvSpPr>
            <a:spLocks noGrp="1"/>
          </p:cNvSpPr>
          <p:nvPr>
            <p:ph type="sldNum" sz="quarter" idx="12"/>
          </p:nvPr>
        </p:nvSpPr>
        <p:spPr/>
        <p:txBody>
          <a:bodyPr/>
          <a:lstStyle/>
          <a:p>
            <a:fld id="{A57D1E25-5A0F-4137-A7A5-86CDE349C6D1}" type="slidenum">
              <a:rPr lang="en-US" smtClean="0"/>
              <a:pPr/>
              <a:t>25</a:t>
            </a:fld>
            <a:endParaRPr lang="en-US" dirty="0"/>
          </a:p>
        </p:txBody>
      </p:sp>
      <p:pic>
        <p:nvPicPr>
          <p:cNvPr id="6" name="Picture 5">
            <a:extLst>
              <a:ext uri="{FF2B5EF4-FFF2-40B4-BE49-F238E27FC236}">
                <a16:creationId xmlns:a16="http://schemas.microsoft.com/office/drawing/2014/main" id="{49A505FA-4013-4327-8F89-89AD7E775CB0}"/>
              </a:ext>
            </a:extLst>
          </p:cNvPr>
          <p:cNvPicPr>
            <a:picLocks noChangeAspect="1"/>
          </p:cNvPicPr>
          <p:nvPr/>
        </p:nvPicPr>
        <p:blipFill>
          <a:blip r:embed="rId2"/>
          <a:stretch>
            <a:fillRect/>
          </a:stretch>
        </p:blipFill>
        <p:spPr>
          <a:xfrm>
            <a:off x="0" y="1019641"/>
            <a:ext cx="9144000" cy="4818718"/>
          </a:xfrm>
          <a:prstGeom prst="rect">
            <a:avLst/>
          </a:prstGeom>
        </p:spPr>
      </p:pic>
    </p:spTree>
    <p:extLst>
      <p:ext uri="{BB962C8B-B14F-4D97-AF65-F5344CB8AC3E}">
        <p14:creationId xmlns:p14="http://schemas.microsoft.com/office/powerpoint/2010/main" val="152665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F0E1-DAD1-41A0-BD2A-8D28BA79FE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EB57BA-AF44-4952-A222-2D299C0CE19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8361B89-F773-4F51-92FC-4A9A545372A2}"/>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4A9DED39-C914-4F43-B39C-F758FF081A16}"/>
              </a:ext>
            </a:extLst>
          </p:cNvPr>
          <p:cNvSpPr>
            <a:spLocks noGrp="1"/>
          </p:cNvSpPr>
          <p:nvPr>
            <p:ph type="sldNum" sz="quarter" idx="12"/>
          </p:nvPr>
        </p:nvSpPr>
        <p:spPr/>
        <p:txBody>
          <a:bodyPr/>
          <a:lstStyle/>
          <a:p>
            <a:fld id="{A57D1E25-5A0F-4137-A7A5-86CDE349C6D1}" type="slidenum">
              <a:rPr lang="en-US" smtClean="0"/>
              <a:pPr/>
              <a:t>26</a:t>
            </a:fld>
            <a:endParaRPr lang="en-US" dirty="0"/>
          </a:p>
        </p:txBody>
      </p:sp>
      <p:pic>
        <p:nvPicPr>
          <p:cNvPr id="6" name="Picture 5">
            <a:extLst>
              <a:ext uri="{FF2B5EF4-FFF2-40B4-BE49-F238E27FC236}">
                <a16:creationId xmlns:a16="http://schemas.microsoft.com/office/drawing/2014/main" id="{0ABB4A75-8041-40AD-826D-73AF30F96663}"/>
              </a:ext>
            </a:extLst>
          </p:cNvPr>
          <p:cNvPicPr>
            <a:picLocks noChangeAspect="1"/>
          </p:cNvPicPr>
          <p:nvPr/>
        </p:nvPicPr>
        <p:blipFill>
          <a:blip r:embed="rId2"/>
          <a:stretch>
            <a:fillRect/>
          </a:stretch>
        </p:blipFill>
        <p:spPr>
          <a:xfrm>
            <a:off x="526601" y="1066800"/>
            <a:ext cx="8090798" cy="4905801"/>
          </a:xfrm>
          <a:prstGeom prst="rect">
            <a:avLst/>
          </a:prstGeom>
        </p:spPr>
      </p:pic>
    </p:spTree>
    <p:extLst>
      <p:ext uri="{BB962C8B-B14F-4D97-AF65-F5344CB8AC3E}">
        <p14:creationId xmlns:p14="http://schemas.microsoft.com/office/powerpoint/2010/main" val="4122625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FF2B-14DC-4481-B23B-59C3621462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492CD2-C3A0-451C-90E7-24CAB4FA33D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5896029D-42CF-4D91-92D2-B600A71AB8C7}"/>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7A60D6FF-CEBB-488F-BBB6-DE568235858D}"/>
              </a:ext>
            </a:extLst>
          </p:cNvPr>
          <p:cNvSpPr>
            <a:spLocks noGrp="1"/>
          </p:cNvSpPr>
          <p:nvPr>
            <p:ph type="sldNum" sz="quarter" idx="12"/>
          </p:nvPr>
        </p:nvSpPr>
        <p:spPr/>
        <p:txBody>
          <a:bodyPr/>
          <a:lstStyle/>
          <a:p>
            <a:fld id="{A57D1E25-5A0F-4137-A7A5-86CDE349C6D1}" type="slidenum">
              <a:rPr lang="en-US" smtClean="0"/>
              <a:pPr/>
              <a:t>27</a:t>
            </a:fld>
            <a:endParaRPr lang="en-US" dirty="0"/>
          </a:p>
        </p:txBody>
      </p:sp>
      <p:pic>
        <p:nvPicPr>
          <p:cNvPr id="7" name="Picture 6">
            <a:extLst>
              <a:ext uri="{FF2B5EF4-FFF2-40B4-BE49-F238E27FC236}">
                <a16:creationId xmlns:a16="http://schemas.microsoft.com/office/drawing/2014/main" id="{2D033788-4B5C-4666-9CF3-A49EBBEA3FFC}"/>
              </a:ext>
            </a:extLst>
          </p:cNvPr>
          <p:cNvPicPr>
            <a:picLocks noChangeAspect="1"/>
          </p:cNvPicPr>
          <p:nvPr/>
        </p:nvPicPr>
        <p:blipFill>
          <a:blip r:embed="rId2"/>
          <a:stretch>
            <a:fillRect/>
          </a:stretch>
        </p:blipFill>
        <p:spPr>
          <a:xfrm>
            <a:off x="541210" y="1066800"/>
            <a:ext cx="8191606" cy="4800600"/>
          </a:xfrm>
          <a:prstGeom prst="rect">
            <a:avLst/>
          </a:prstGeom>
        </p:spPr>
      </p:pic>
    </p:spTree>
    <p:extLst>
      <p:ext uri="{BB962C8B-B14F-4D97-AF65-F5344CB8AC3E}">
        <p14:creationId xmlns:p14="http://schemas.microsoft.com/office/powerpoint/2010/main" val="1420002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281113" y="809625"/>
            <a:ext cx="6581775" cy="523875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id="{07B62130-FE86-4032-B828-9D50AE70B0B7}"/>
              </a:ext>
            </a:extLst>
          </p:cNvPr>
          <p:cNvSpPr>
            <a:spLocks noGrp="1"/>
          </p:cNvSpPr>
          <p:nvPr>
            <p:ph type="ftr" sz="quarter" idx="11"/>
          </p:nvPr>
        </p:nvSpPr>
        <p:spPr/>
        <p:txBody>
          <a:bodyPr/>
          <a:lstStyle/>
          <a:p>
            <a:r>
              <a:rPr lang="en-US"/>
              <a:t>Copyright David G. Ullman, 2018</a:t>
            </a:r>
            <a:endParaRPr lang="en-US" dirty="0"/>
          </a:p>
        </p:txBody>
      </p:sp>
      <p:sp>
        <p:nvSpPr>
          <p:cNvPr id="3" name="Slide Number Placeholder 2">
            <a:extLst>
              <a:ext uri="{FF2B5EF4-FFF2-40B4-BE49-F238E27FC236}">
                <a16:creationId xmlns:a16="http://schemas.microsoft.com/office/drawing/2014/main" id="{9A5DC235-4A5E-4BCD-84E1-BE0EABE86106}"/>
              </a:ext>
            </a:extLst>
          </p:cNvPr>
          <p:cNvSpPr>
            <a:spLocks noGrp="1"/>
          </p:cNvSpPr>
          <p:nvPr>
            <p:ph type="sldNum" sz="quarter" idx="12"/>
          </p:nvPr>
        </p:nvSpPr>
        <p:spPr/>
        <p:txBody>
          <a:bodyPr/>
          <a:lstStyle/>
          <a:p>
            <a:fld id="{A57D1E25-5A0F-4137-A7A5-86CDE349C6D1}"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Air Vehicles Technical Terminology</a:t>
            </a:r>
          </a:p>
        </p:txBody>
      </p:sp>
      <p:sp>
        <p:nvSpPr>
          <p:cNvPr id="3" name="Content Placeholder 2"/>
          <p:cNvSpPr>
            <a:spLocks noGrp="1"/>
          </p:cNvSpPr>
          <p:nvPr>
            <p:ph idx="1"/>
          </p:nvPr>
        </p:nvSpPr>
        <p:spPr/>
        <p:txBody>
          <a:bodyPr/>
          <a:lstStyle/>
          <a:p>
            <a:r>
              <a:rPr lang="en-US" dirty="0"/>
              <a:t>Dependent on </a:t>
            </a:r>
            <a:r>
              <a:rPr lang="en-US" dirty="0">
                <a:solidFill>
                  <a:srgbClr val="FF0000"/>
                </a:solidFill>
              </a:rPr>
              <a:t>Distributed Electric Propulsion (DEP)</a:t>
            </a:r>
            <a:r>
              <a:rPr lang="en-US" dirty="0"/>
              <a:t>.</a:t>
            </a:r>
          </a:p>
          <a:p>
            <a:r>
              <a:rPr lang="en-US" dirty="0"/>
              <a:t>DEP enables the evolution of </a:t>
            </a:r>
            <a:r>
              <a:rPr lang="en-US" dirty="0">
                <a:solidFill>
                  <a:srgbClr val="FF0000"/>
                </a:solidFill>
              </a:rPr>
              <a:t>Propulsion Airframe Interaction (PAI)</a:t>
            </a:r>
            <a:r>
              <a:rPr lang="en-US" dirty="0"/>
              <a:t>.</a:t>
            </a:r>
          </a:p>
          <a:p>
            <a:r>
              <a:rPr lang="en-US" dirty="0"/>
              <a:t>PAVs may be VTOL, rotor-craft or </a:t>
            </a:r>
            <a:r>
              <a:rPr lang="en-US" dirty="0">
                <a:solidFill>
                  <a:srgbClr val="FF0000"/>
                </a:solidFill>
              </a:rPr>
              <a:t>USTOL (Ultra STOL)</a:t>
            </a:r>
            <a:r>
              <a:rPr lang="en-US" dirty="0"/>
              <a:t>.</a:t>
            </a:r>
          </a:p>
          <a:p>
            <a:endParaRPr lang="en-US" dirty="0"/>
          </a:p>
          <a:p>
            <a:endParaRPr lang="en-US" dirty="0"/>
          </a:p>
        </p:txBody>
      </p:sp>
      <p:sp>
        <p:nvSpPr>
          <p:cNvPr id="4" name="Footer Placeholder 3">
            <a:extLst>
              <a:ext uri="{FF2B5EF4-FFF2-40B4-BE49-F238E27FC236}">
                <a16:creationId xmlns:a16="http://schemas.microsoft.com/office/drawing/2014/main" id="{95172563-711C-4192-B26A-3E158DA32E11}"/>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EA47BE40-19D2-4800-AF26-D0A36CC2BD9A}"/>
              </a:ext>
            </a:extLst>
          </p:cNvPr>
          <p:cNvSpPr>
            <a:spLocks noGrp="1"/>
          </p:cNvSpPr>
          <p:nvPr>
            <p:ph type="sldNum" sz="quarter" idx="12"/>
          </p:nvPr>
        </p:nvSpPr>
        <p:spPr/>
        <p:txBody>
          <a:bodyPr/>
          <a:lstStyle/>
          <a:p>
            <a:fld id="{A57D1E25-5A0F-4137-A7A5-86CDE349C6D1}"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8048-F295-4E52-A543-A3B1DD26AF85}"/>
              </a:ext>
            </a:extLst>
          </p:cNvPr>
          <p:cNvSpPr>
            <a:spLocks noGrp="1"/>
          </p:cNvSpPr>
          <p:nvPr>
            <p:ph type="title"/>
          </p:nvPr>
        </p:nvSpPr>
        <p:spPr>
          <a:xfrm>
            <a:off x="559865" y="228600"/>
            <a:ext cx="7886700" cy="994172"/>
          </a:xfrm>
        </p:spPr>
        <p:txBody>
          <a:bodyPr>
            <a:normAutofit fontScale="90000"/>
          </a:bodyPr>
          <a:lstStyle/>
          <a:p>
            <a:r>
              <a:rPr lang="en-US" dirty="0"/>
              <a:t>Airplane Design Publications</a:t>
            </a:r>
            <a:br>
              <a:rPr lang="en-US" dirty="0"/>
            </a:br>
            <a:r>
              <a:rPr lang="en-US" sz="2700" dirty="0"/>
              <a:t>available at </a:t>
            </a:r>
            <a:r>
              <a:rPr lang="en-US" sz="2700" dirty="0">
                <a:hlinkClick r:id="rId3"/>
              </a:rPr>
              <a:t>www.davidullman.com/aeronautics</a:t>
            </a:r>
            <a:br>
              <a:rPr lang="en-US" dirty="0"/>
            </a:br>
            <a:endParaRPr lang="en-US" dirty="0"/>
          </a:p>
        </p:txBody>
      </p:sp>
      <p:sp>
        <p:nvSpPr>
          <p:cNvPr id="3" name="Content Placeholder 2">
            <a:extLst>
              <a:ext uri="{FF2B5EF4-FFF2-40B4-BE49-F238E27FC236}">
                <a16:creationId xmlns:a16="http://schemas.microsoft.com/office/drawing/2014/main" id="{5E5C7CCE-4CC5-4EF6-91C7-9A6D23714CD0}"/>
              </a:ext>
            </a:extLst>
          </p:cNvPr>
          <p:cNvSpPr>
            <a:spLocks noGrp="1"/>
          </p:cNvSpPr>
          <p:nvPr>
            <p:ph idx="1"/>
          </p:nvPr>
        </p:nvSpPr>
        <p:spPr>
          <a:xfrm>
            <a:off x="700607" y="1222772"/>
            <a:ext cx="7605215" cy="3862388"/>
          </a:xfrm>
        </p:spPr>
        <p:txBody>
          <a:bodyPr>
            <a:noAutofit/>
          </a:bodyPr>
          <a:lstStyle/>
          <a:p>
            <a:pPr>
              <a:lnSpc>
                <a:spcPct val="100000"/>
              </a:lnSpc>
            </a:pPr>
            <a:r>
              <a:rPr lang="en-US" sz="2250" dirty="0"/>
              <a:t>2009: “</a:t>
            </a:r>
            <a:r>
              <a:rPr lang="en-US" sz="2250" i="1" dirty="0"/>
              <a:t>Hear the Hum?  An Electric Airplane May Be Coming Soon To An Airport Near You</a:t>
            </a:r>
            <a:r>
              <a:rPr lang="en-US" sz="2250" dirty="0"/>
              <a:t>” KITPLANES</a:t>
            </a:r>
          </a:p>
          <a:p>
            <a:pPr>
              <a:lnSpc>
                <a:spcPct val="100000"/>
              </a:lnSpc>
            </a:pPr>
            <a:r>
              <a:rPr lang="en-US" sz="2250" dirty="0"/>
              <a:t>2010: “</a:t>
            </a:r>
            <a:r>
              <a:rPr lang="en-US" sz="2250" i="1" dirty="0"/>
              <a:t>The Electric Powered Aircraft: Technical Challenges</a:t>
            </a:r>
            <a:r>
              <a:rPr lang="en-US" sz="2250" dirty="0"/>
              <a:t>” EAA Experimenter.</a:t>
            </a:r>
          </a:p>
          <a:p>
            <a:pPr>
              <a:lnSpc>
                <a:spcPct val="100000"/>
              </a:lnSpc>
            </a:pPr>
            <a:r>
              <a:rPr lang="en-US" sz="2250" dirty="0"/>
              <a:t>2015: “</a:t>
            </a:r>
            <a:r>
              <a:rPr lang="en-US" sz="2250" i="1" dirty="0"/>
              <a:t>Using Vortex Generators to Enhance Pusher Aircraft Cooling</a:t>
            </a:r>
            <a:r>
              <a:rPr lang="en-US" sz="2250" dirty="0"/>
              <a:t>” KITPLANES</a:t>
            </a:r>
          </a:p>
          <a:p>
            <a:pPr>
              <a:lnSpc>
                <a:spcPct val="100000"/>
              </a:lnSpc>
            </a:pPr>
            <a:r>
              <a:rPr lang="en-US" sz="2250" dirty="0"/>
              <a:t>2017: “</a:t>
            </a:r>
            <a:r>
              <a:rPr lang="en-US" sz="2250" i="1" dirty="0"/>
              <a:t>Comparing Electric Sky Taxi Visions</a:t>
            </a:r>
            <a:r>
              <a:rPr lang="en-US" sz="2250" dirty="0"/>
              <a:t>”</a:t>
            </a:r>
          </a:p>
          <a:p>
            <a:pPr lvl="1">
              <a:lnSpc>
                <a:spcPct val="100000"/>
              </a:lnSpc>
            </a:pPr>
            <a:r>
              <a:rPr lang="en-US" sz="2250" dirty="0"/>
              <a:t>With contributions from Pat Horgan of CubCrafters, Richard Ouellette of Boeing Commercial and Vincent Homer</a:t>
            </a:r>
          </a:p>
          <a:p>
            <a:r>
              <a:rPr lang="en-US" sz="2250" dirty="0"/>
              <a:t>May 2018 “</a:t>
            </a:r>
            <a:r>
              <a:rPr lang="en-US" sz="2250" i="1" dirty="0"/>
              <a:t>Electric Air Vehicle Performance Prospects: Comparing eVTOL versus USTOL</a:t>
            </a:r>
            <a:r>
              <a:rPr lang="en-US" sz="2250" dirty="0"/>
              <a:t>”, Keynote address at the Sustainable Aviation Symposium. </a:t>
            </a:r>
          </a:p>
        </p:txBody>
      </p:sp>
      <p:sp>
        <p:nvSpPr>
          <p:cNvPr id="5" name="Footer Placeholder 4">
            <a:extLst>
              <a:ext uri="{FF2B5EF4-FFF2-40B4-BE49-F238E27FC236}">
                <a16:creationId xmlns:a16="http://schemas.microsoft.com/office/drawing/2014/main" id="{86E970B2-B415-4D37-8D20-7503440DAFC9}"/>
              </a:ext>
            </a:extLst>
          </p:cNvPr>
          <p:cNvSpPr>
            <a:spLocks noGrp="1"/>
          </p:cNvSpPr>
          <p:nvPr>
            <p:ph type="ftr" sz="quarter" idx="11"/>
          </p:nvPr>
        </p:nvSpPr>
        <p:spPr/>
        <p:txBody>
          <a:bodyPr/>
          <a:lstStyle/>
          <a:p>
            <a:r>
              <a:rPr lang="en-US" dirty="0"/>
              <a:t>Copyright David G. Ullman, 2018</a:t>
            </a:r>
          </a:p>
        </p:txBody>
      </p:sp>
      <p:sp>
        <p:nvSpPr>
          <p:cNvPr id="6" name="Slide Number Placeholder 5">
            <a:extLst>
              <a:ext uri="{FF2B5EF4-FFF2-40B4-BE49-F238E27FC236}">
                <a16:creationId xmlns:a16="http://schemas.microsoft.com/office/drawing/2014/main" id="{A73916A1-9042-4085-92CD-BCFE1A081A52}"/>
              </a:ext>
            </a:extLst>
          </p:cNvPr>
          <p:cNvSpPr>
            <a:spLocks noGrp="1"/>
          </p:cNvSpPr>
          <p:nvPr>
            <p:ph type="sldNum" sz="quarter" idx="12"/>
          </p:nvPr>
        </p:nvSpPr>
        <p:spPr/>
        <p:txBody>
          <a:bodyPr/>
          <a:lstStyle/>
          <a:p>
            <a:fld id="{CFB13D1D-BF2A-4550-9A91-1D141BAF5456}" type="slidenum">
              <a:rPr lang="en-US" smtClean="0"/>
              <a:t>3</a:t>
            </a:fld>
            <a:endParaRPr lang="en-US" dirty="0"/>
          </a:p>
        </p:txBody>
      </p:sp>
    </p:spTree>
    <p:extLst>
      <p:ext uri="{BB962C8B-B14F-4D97-AF65-F5344CB8AC3E}">
        <p14:creationId xmlns:p14="http://schemas.microsoft.com/office/powerpoint/2010/main" val="3175074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F20E-620D-4626-87B6-085782ED05E5}"/>
              </a:ext>
            </a:extLst>
          </p:cNvPr>
          <p:cNvSpPr>
            <a:spLocks noGrp="1"/>
          </p:cNvSpPr>
          <p:nvPr>
            <p:ph type="title"/>
          </p:nvPr>
        </p:nvSpPr>
        <p:spPr/>
        <p:txBody>
          <a:bodyPr>
            <a:normAutofit fontScale="90000"/>
          </a:bodyPr>
          <a:lstStyle/>
          <a:p>
            <a:r>
              <a:rPr lang="en-US" dirty="0"/>
              <a:t>Airframe Manufactures are taking this seriously</a:t>
            </a:r>
          </a:p>
        </p:txBody>
      </p:sp>
      <p:sp>
        <p:nvSpPr>
          <p:cNvPr id="3" name="Content Placeholder 2">
            <a:extLst>
              <a:ext uri="{FF2B5EF4-FFF2-40B4-BE49-F238E27FC236}">
                <a16:creationId xmlns:a16="http://schemas.microsoft.com/office/drawing/2014/main" id="{87CF2036-B07C-49BE-8B15-73A71BE4E382}"/>
              </a:ext>
            </a:extLst>
          </p:cNvPr>
          <p:cNvSpPr>
            <a:spLocks noGrp="1"/>
          </p:cNvSpPr>
          <p:nvPr>
            <p:ph idx="1"/>
          </p:nvPr>
        </p:nvSpPr>
        <p:spPr/>
        <p:txBody>
          <a:bodyPr/>
          <a:lstStyle/>
          <a:p>
            <a:r>
              <a:rPr lang="en-US" dirty="0"/>
              <a:t>“Bell Helicopter” has changed its name to “Bell”</a:t>
            </a:r>
          </a:p>
          <a:p>
            <a:r>
              <a:rPr lang="en-US" dirty="0"/>
              <a:t>Aurora (a Boeing Company)</a:t>
            </a:r>
          </a:p>
        </p:txBody>
      </p:sp>
      <p:sp>
        <p:nvSpPr>
          <p:cNvPr id="4" name="Footer Placeholder 3">
            <a:extLst>
              <a:ext uri="{FF2B5EF4-FFF2-40B4-BE49-F238E27FC236}">
                <a16:creationId xmlns:a16="http://schemas.microsoft.com/office/drawing/2014/main" id="{B91C9F30-ACD8-49F0-9901-D0710A75D5F8}"/>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017EE244-B065-4292-A10F-A8D163C378F5}"/>
              </a:ext>
            </a:extLst>
          </p:cNvPr>
          <p:cNvSpPr>
            <a:spLocks noGrp="1"/>
          </p:cNvSpPr>
          <p:nvPr>
            <p:ph type="sldNum" sz="quarter" idx="12"/>
          </p:nvPr>
        </p:nvSpPr>
        <p:spPr/>
        <p:txBody>
          <a:bodyPr/>
          <a:lstStyle/>
          <a:p>
            <a:fld id="{A57D1E25-5A0F-4137-A7A5-86CDE349C6D1}" type="slidenum">
              <a:rPr lang="en-US" smtClean="0"/>
              <a:pPr/>
              <a:t>30</a:t>
            </a:fld>
            <a:endParaRPr lang="en-US" dirty="0"/>
          </a:p>
        </p:txBody>
      </p:sp>
      <p:pic>
        <p:nvPicPr>
          <p:cNvPr id="7" name="Picture 6">
            <a:extLst>
              <a:ext uri="{FF2B5EF4-FFF2-40B4-BE49-F238E27FC236}">
                <a16:creationId xmlns:a16="http://schemas.microsoft.com/office/drawing/2014/main" id="{FD249E6E-0C77-4379-A035-E85DF7FB0B76}"/>
              </a:ext>
            </a:extLst>
          </p:cNvPr>
          <p:cNvPicPr>
            <a:picLocks noChangeAspect="1"/>
          </p:cNvPicPr>
          <p:nvPr/>
        </p:nvPicPr>
        <p:blipFill>
          <a:blip r:embed="rId2"/>
          <a:stretch>
            <a:fillRect/>
          </a:stretch>
        </p:blipFill>
        <p:spPr>
          <a:xfrm>
            <a:off x="1143000" y="3316966"/>
            <a:ext cx="6324600" cy="3404509"/>
          </a:xfrm>
          <a:prstGeom prst="rect">
            <a:avLst/>
          </a:prstGeom>
        </p:spPr>
      </p:pic>
    </p:spTree>
    <p:extLst>
      <p:ext uri="{BB962C8B-B14F-4D97-AF65-F5344CB8AC3E}">
        <p14:creationId xmlns:p14="http://schemas.microsoft.com/office/powerpoint/2010/main" val="802391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A98D-9AC4-4C4C-ABE5-E7F09FC66E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D3D42F-1F2B-4B10-981D-E549E6BD5876}"/>
              </a:ext>
            </a:extLst>
          </p:cNvPr>
          <p:cNvSpPr>
            <a:spLocks noGrp="1"/>
          </p:cNvSpPr>
          <p:nvPr>
            <p:ph idx="1"/>
          </p:nvPr>
        </p:nvSpPr>
        <p:spPr/>
        <p:txBody>
          <a:bodyPr/>
          <a:lstStyle/>
          <a:p>
            <a:r>
              <a:rPr lang="en-US" dirty="0"/>
              <a:t>Pipistrel Vertical Solutions</a:t>
            </a:r>
          </a:p>
        </p:txBody>
      </p:sp>
      <p:sp>
        <p:nvSpPr>
          <p:cNvPr id="4" name="Footer Placeholder 3">
            <a:extLst>
              <a:ext uri="{FF2B5EF4-FFF2-40B4-BE49-F238E27FC236}">
                <a16:creationId xmlns:a16="http://schemas.microsoft.com/office/drawing/2014/main" id="{7B9ADFC3-2677-4991-B6C7-C2FF0CED54BA}"/>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2B68B332-8ED8-4FE6-9049-8DA50A032D4B}"/>
              </a:ext>
            </a:extLst>
          </p:cNvPr>
          <p:cNvSpPr>
            <a:spLocks noGrp="1"/>
          </p:cNvSpPr>
          <p:nvPr>
            <p:ph type="sldNum" sz="quarter" idx="12"/>
          </p:nvPr>
        </p:nvSpPr>
        <p:spPr/>
        <p:txBody>
          <a:bodyPr/>
          <a:lstStyle/>
          <a:p>
            <a:fld id="{A57D1E25-5A0F-4137-A7A5-86CDE349C6D1}" type="slidenum">
              <a:rPr lang="en-US" smtClean="0"/>
              <a:pPr/>
              <a:t>31</a:t>
            </a:fld>
            <a:endParaRPr lang="en-US" dirty="0"/>
          </a:p>
        </p:txBody>
      </p:sp>
      <p:pic>
        <p:nvPicPr>
          <p:cNvPr id="6" name="Picture 5">
            <a:extLst>
              <a:ext uri="{FF2B5EF4-FFF2-40B4-BE49-F238E27FC236}">
                <a16:creationId xmlns:a16="http://schemas.microsoft.com/office/drawing/2014/main" id="{DF95EA33-EA30-413F-8104-60D579FF2EEA}"/>
              </a:ext>
            </a:extLst>
          </p:cNvPr>
          <p:cNvPicPr>
            <a:picLocks noChangeAspect="1"/>
          </p:cNvPicPr>
          <p:nvPr/>
        </p:nvPicPr>
        <p:blipFill>
          <a:blip r:embed="rId2"/>
          <a:stretch>
            <a:fillRect/>
          </a:stretch>
        </p:blipFill>
        <p:spPr>
          <a:xfrm>
            <a:off x="2386056" y="2289617"/>
            <a:ext cx="5222221" cy="4231710"/>
          </a:xfrm>
          <a:prstGeom prst="rect">
            <a:avLst/>
          </a:prstGeom>
        </p:spPr>
      </p:pic>
    </p:spTree>
    <p:extLst>
      <p:ext uri="{BB962C8B-B14F-4D97-AF65-F5344CB8AC3E}">
        <p14:creationId xmlns:p14="http://schemas.microsoft.com/office/powerpoint/2010/main" val="837010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E95F3-F4FC-4907-9273-0568DCBA5069}"/>
              </a:ext>
            </a:extLst>
          </p:cNvPr>
          <p:cNvSpPr>
            <a:spLocks noGrp="1"/>
          </p:cNvSpPr>
          <p:nvPr>
            <p:ph type="title"/>
          </p:nvPr>
        </p:nvSpPr>
        <p:spPr/>
        <p:txBody>
          <a:bodyPr/>
          <a:lstStyle/>
          <a:p>
            <a:r>
              <a:rPr lang="en-US" dirty="0"/>
              <a:t>Black fly</a:t>
            </a:r>
          </a:p>
        </p:txBody>
      </p:sp>
      <p:sp>
        <p:nvSpPr>
          <p:cNvPr id="3" name="Content Placeholder 2">
            <a:extLst>
              <a:ext uri="{FF2B5EF4-FFF2-40B4-BE49-F238E27FC236}">
                <a16:creationId xmlns:a16="http://schemas.microsoft.com/office/drawing/2014/main" id="{4DFF5B77-0E39-4214-A172-C23F7B34013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F1F2D5DD-494D-47ED-AB85-E203D1C4637A}"/>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CCF30DE8-4AE6-4A28-B3AF-224F0AEB23EC}"/>
              </a:ext>
            </a:extLst>
          </p:cNvPr>
          <p:cNvSpPr>
            <a:spLocks noGrp="1"/>
          </p:cNvSpPr>
          <p:nvPr>
            <p:ph type="sldNum" sz="quarter" idx="12"/>
          </p:nvPr>
        </p:nvSpPr>
        <p:spPr/>
        <p:txBody>
          <a:bodyPr/>
          <a:lstStyle/>
          <a:p>
            <a:fld id="{A57D1E25-5A0F-4137-A7A5-86CDE349C6D1}" type="slidenum">
              <a:rPr lang="en-US" smtClean="0"/>
              <a:pPr/>
              <a:t>32</a:t>
            </a:fld>
            <a:endParaRPr lang="en-US" dirty="0"/>
          </a:p>
        </p:txBody>
      </p:sp>
      <p:pic>
        <p:nvPicPr>
          <p:cNvPr id="1026" name="Picture 2" descr="Image result for black fly aircraft">
            <a:extLst>
              <a:ext uri="{FF2B5EF4-FFF2-40B4-BE49-F238E27FC236}">
                <a16:creationId xmlns:a16="http://schemas.microsoft.com/office/drawing/2014/main" id="{2D181B01-F501-4D44-94BE-BC0EF30FA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797050"/>
            <a:ext cx="7696200" cy="432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011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9D9E-E682-4BAF-B303-078A3A211D16}"/>
              </a:ext>
            </a:extLst>
          </p:cNvPr>
          <p:cNvSpPr>
            <a:spLocks noGrp="1"/>
          </p:cNvSpPr>
          <p:nvPr>
            <p:ph type="title"/>
          </p:nvPr>
        </p:nvSpPr>
        <p:spPr/>
        <p:txBody>
          <a:bodyPr/>
          <a:lstStyle/>
          <a:p>
            <a:r>
              <a:rPr lang="en-US" dirty="0"/>
              <a:t>Roll Royce</a:t>
            </a:r>
          </a:p>
        </p:txBody>
      </p:sp>
      <p:pic>
        <p:nvPicPr>
          <p:cNvPr id="6" name="Content Placeholder 5">
            <a:extLst>
              <a:ext uri="{FF2B5EF4-FFF2-40B4-BE49-F238E27FC236}">
                <a16:creationId xmlns:a16="http://schemas.microsoft.com/office/drawing/2014/main" id="{46A9DDAA-DF2D-49EE-AFF4-3BABF6A2B931}"/>
              </a:ext>
            </a:extLst>
          </p:cNvPr>
          <p:cNvPicPr>
            <a:picLocks noGrp="1" noChangeAspect="1"/>
          </p:cNvPicPr>
          <p:nvPr>
            <p:ph idx="1"/>
          </p:nvPr>
        </p:nvPicPr>
        <p:blipFill>
          <a:blip r:embed="rId2"/>
          <a:stretch>
            <a:fillRect/>
          </a:stretch>
        </p:blipFill>
        <p:spPr>
          <a:xfrm>
            <a:off x="1676400" y="2310606"/>
            <a:ext cx="5791200" cy="3105150"/>
          </a:xfrm>
          <a:prstGeom prst="rect">
            <a:avLst/>
          </a:prstGeom>
        </p:spPr>
      </p:pic>
      <p:sp>
        <p:nvSpPr>
          <p:cNvPr id="4" name="Footer Placeholder 3">
            <a:extLst>
              <a:ext uri="{FF2B5EF4-FFF2-40B4-BE49-F238E27FC236}">
                <a16:creationId xmlns:a16="http://schemas.microsoft.com/office/drawing/2014/main" id="{751E1D72-D039-4D54-ABF4-E0F7D714B8BC}"/>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BAADA268-C54E-4BE2-84DE-CC6373781058}"/>
              </a:ext>
            </a:extLst>
          </p:cNvPr>
          <p:cNvSpPr>
            <a:spLocks noGrp="1"/>
          </p:cNvSpPr>
          <p:nvPr>
            <p:ph type="sldNum" sz="quarter" idx="12"/>
          </p:nvPr>
        </p:nvSpPr>
        <p:spPr/>
        <p:txBody>
          <a:bodyPr/>
          <a:lstStyle/>
          <a:p>
            <a:fld id="{A57D1E25-5A0F-4137-A7A5-86CDE349C6D1}" type="slidenum">
              <a:rPr lang="en-US" smtClean="0"/>
              <a:pPr/>
              <a:t>33</a:t>
            </a:fld>
            <a:endParaRPr lang="en-US" dirty="0"/>
          </a:p>
        </p:txBody>
      </p:sp>
    </p:spTree>
    <p:extLst>
      <p:ext uri="{BB962C8B-B14F-4D97-AF65-F5344CB8AC3E}">
        <p14:creationId xmlns:p14="http://schemas.microsoft.com/office/powerpoint/2010/main" val="3951086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x-57 maxwell"/>
          <p:cNvPicPr>
            <a:picLocks noChangeAspect="1" noChangeArrowheads="1"/>
          </p:cNvPicPr>
          <p:nvPr/>
        </p:nvPicPr>
        <p:blipFill>
          <a:blip r:embed="rId2" cstate="print"/>
          <a:srcRect/>
          <a:stretch>
            <a:fillRect/>
          </a:stretch>
        </p:blipFill>
        <p:spPr bwMode="auto">
          <a:xfrm>
            <a:off x="295275" y="1791572"/>
            <a:ext cx="5029200" cy="3392526"/>
          </a:xfrm>
          <a:prstGeom prst="rect">
            <a:avLst/>
          </a:prstGeom>
          <a:noFill/>
        </p:spPr>
      </p:pic>
      <p:pic>
        <p:nvPicPr>
          <p:cNvPr id="34820" name="Picture 4" descr="Image result for lilium vtol"/>
          <p:cNvPicPr>
            <a:picLocks noChangeAspect="1" noChangeArrowheads="1"/>
          </p:cNvPicPr>
          <p:nvPr/>
        </p:nvPicPr>
        <p:blipFill>
          <a:blip r:embed="rId3" cstate="print"/>
          <a:srcRect/>
          <a:stretch>
            <a:fillRect/>
          </a:stretch>
        </p:blipFill>
        <p:spPr bwMode="auto">
          <a:xfrm>
            <a:off x="4114800" y="3676620"/>
            <a:ext cx="4733925" cy="2662365"/>
          </a:xfrm>
          <a:prstGeom prst="rect">
            <a:avLst/>
          </a:prstGeom>
          <a:noFill/>
          <a:ln>
            <a:solidFill>
              <a:schemeClr val="accent1"/>
            </a:solidFill>
          </a:ln>
        </p:spPr>
      </p:pic>
      <p:sp>
        <p:nvSpPr>
          <p:cNvPr id="6" name="TextBox 5"/>
          <p:cNvSpPr txBox="1"/>
          <p:nvPr/>
        </p:nvSpPr>
        <p:spPr>
          <a:xfrm>
            <a:off x="5448300" y="1796360"/>
            <a:ext cx="2209800" cy="523220"/>
          </a:xfrm>
          <a:prstGeom prst="rect">
            <a:avLst/>
          </a:prstGeom>
          <a:noFill/>
        </p:spPr>
        <p:txBody>
          <a:bodyPr wrap="square" rtlCol="0">
            <a:spAutoFit/>
          </a:bodyPr>
          <a:lstStyle/>
          <a:p>
            <a:r>
              <a:rPr lang="en-US" sz="2800" dirty="0"/>
              <a:t>X-57 Maxwell</a:t>
            </a:r>
          </a:p>
        </p:txBody>
      </p:sp>
      <p:sp>
        <p:nvSpPr>
          <p:cNvPr id="7" name="TextBox 6"/>
          <p:cNvSpPr txBox="1"/>
          <p:nvPr/>
        </p:nvSpPr>
        <p:spPr>
          <a:xfrm>
            <a:off x="838200" y="5715000"/>
            <a:ext cx="2819400" cy="523220"/>
          </a:xfrm>
          <a:prstGeom prst="rect">
            <a:avLst/>
          </a:prstGeom>
          <a:noFill/>
        </p:spPr>
        <p:txBody>
          <a:bodyPr wrap="square" rtlCol="0">
            <a:spAutoFit/>
          </a:bodyPr>
          <a:lstStyle/>
          <a:p>
            <a:r>
              <a:rPr lang="en-US" sz="2800" dirty="0"/>
              <a:t>Lilium VTOL Jet</a:t>
            </a:r>
          </a:p>
        </p:txBody>
      </p:sp>
      <p:sp>
        <p:nvSpPr>
          <p:cNvPr id="8" name="Title 1"/>
          <p:cNvSpPr>
            <a:spLocks noGrp="1"/>
          </p:cNvSpPr>
          <p:nvPr>
            <p:ph type="title"/>
          </p:nvPr>
        </p:nvSpPr>
        <p:spPr>
          <a:xfrm>
            <a:off x="457200" y="274638"/>
            <a:ext cx="8229600" cy="1143000"/>
          </a:xfrm>
        </p:spPr>
        <p:txBody>
          <a:bodyPr>
            <a:noAutofit/>
          </a:bodyPr>
          <a:lstStyle/>
          <a:p>
            <a:r>
              <a:rPr lang="en-US" sz="3600" dirty="0"/>
              <a:t>Distributed Electric Propulsion (DEP) with Propulsion Airframe Interaction (PAI).</a:t>
            </a:r>
          </a:p>
        </p:txBody>
      </p:sp>
      <p:sp>
        <p:nvSpPr>
          <p:cNvPr id="2" name="Footer Placeholder 1">
            <a:extLst>
              <a:ext uri="{FF2B5EF4-FFF2-40B4-BE49-F238E27FC236}">
                <a16:creationId xmlns:a16="http://schemas.microsoft.com/office/drawing/2014/main" id="{63715B15-81AA-45FF-A91F-ED184F019E43}"/>
              </a:ext>
            </a:extLst>
          </p:cNvPr>
          <p:cNvSpPr>
            <a:spLocks noGrp="1"/>
          </p:cNvSpPr>
          <p:nvPr>
            <p:ph type="ftr" sz="quarter" idx="11"/>
          </p:nvPr>
        </p:nvSpPr>
        <p:spPr/>
        <p:txBody>
          <a:bodyPr/>
          <a:lstStyle/>
          <a:p>
            <a:r>
              <a:rPr lang="en-US"/>
              <a:t>Copyright David G. Ullman, 2018</a:t>
            </a:r>
            <a:endParaRPr lang="en-US" dirty="0"/>
          </a:p>
        </p:txBody>
      </p:sp>
      <p:sp>
        <p:nvSpPr>
          <p:cNvPr id="3" name="Slide Number Placeholder 2">
            <a:extLst>
              <a:ext uri="{FF2B5EF4-FFF2-40B4-BE49-F238E27FC236}">
                <a16:creationId xmlns:a16="http://schemas.microsoft.com/office/drawing/2014/main" id="{59F4538F-22D4-4317-B6C6-6BA4FF247EAA}"/>
              </a:ext>
            </a:extLst>
          </p:cNvPr>
          <p:cNvSpPr>
            <a:spLocks noGrp="1"/>
          </p:cNvSpPr>
          <p:nvPr>
            <p:ph type="sldNum" sz="quarter" idx="12"/>
          </p:nvPr>
        </p:nvSpPr>
        <p:spPr/>
        <p:txBody>
          <a:bodyPr/>
          <a:lstStyle/>
          <a:p>
            <a:fld id="{A57D1E25-5A0F-4137-A7A5-86CDE349C6D1}"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BBB0-0BC3-49DE-B065-5F2D1B8B78F0}"/>
              </a:ext>
            </a:extLst>
          </p:cNvPr>
          <p:cNvSpPr>
            <a:spLocks noGrp="1"/>
          </p:cNvSpPr>
          <p:nvPr>
            <p:ph type="title"/>
          </p:nvPr>
        </p:nvSpPr>
        <p:spPr>
          <a:xfrm>
            <a:off x="778669" y="1143000"/>
            <a:ext cx="7886700" cy="994172"/>
          </a:xfrm>
        </p:spPr>
        <p:txBody>
          <a:bodyPr>
            <a:noAutofit/>
          </a:bodyPr>
          <a:lstStyle/>
          <a:p>
            <a:r>
              <a:rPr lang="en-US" sz="2800" b="1" dirty="0">
                <a:solidFill>
                  <a:srgbClr val="C00000"/>
                </a:solidFill>
              </a:rPr>
              <a:t>Ultra Short Take-Off and Landing (USTOL): </a:t>
            </a:r>
            <a:r>
              <a:rPr lang="en-US" sz="2800" dirty="0"/>
              <a:t>winged aircraft that uses </a:t>
            </a:r>
            <a:r>
              <a:rPr lang="en-US" sz="2800" b="1" dirty="0"/>
              <a:t>Distributed Electric Propulsion (DEP) </a:t>
            </a:r>
            <a:r>
              <a:rPr lang="en-US" sz="2800" dirty="0"/>
              <a:t>to create </a:t>
            </a:r>
            <a:r>
              <a:rPr lang="en-US" sz="2800" b="1" dirty="0"/>
              <a:t>Propulsion Airframe Interaction (PAI) </a:t>
            </a:r>
            <a:r>
              <a:rPr lang="en-US" sz="2800" dirty="0"/>
              <a:t>enabling short distance take offs and landings while providing very efficient cruise potential. </a:t>
            </a:r>
            <a:br>
              <a:rPr lang="en-US" sz="2400" dirty="0"/>
            </a:br>
            <a:br>
              <a:rPr lang="en-US" sz="2400" dirty="0"/>
            </a:br>
            <a:r>
              <a:rPr lang="en-US" sz="2100" dirty="0"/>
              <a:t>Descended from the Custer Channel Wing, Boeing YC-14 and others</a:t>
            </a:r>
          </a:p>
        </p:txBody>
      </p:sp>
      <p:pic>
        <p:nvPicPr>
          <p:cNvPr id="5" name="Picture 4" descr="Image result for custer channel wing">
            <a:extLst>
              <a:ext uri="{FF2B5EF4-FFF2-40B4-BE49-F238E27FC236}">
                <a16:creationId xmlns:a16="http://schemas.microsoft.com/office/drawing/2014/main" id="{41A7FF10-7F81-4239-A815-1A77221159C8}"/>
              </a:ext>
            </a:extLst>
          </p:cNvPr>
          <p:cNvPicPr/>
          <p:nvPr/>
        </p:nvPicPr>
        <p:blipFill>
          <a:blip r:embed="rId3" cstate="print"/>
          <a:srcRect/>
          <a:stretch>
            <a:fillRect/>
          </a:stretch>
        </p:blipFill>
        <p:spPr bwMode="auto">
          <a:xfrm>
            <a:off x="778669" y="3524488"/>
            <a:ext cx="2993231" cy="2076212"/>
          </a:xfrm>
          <a:prstGeom prst="rect">
            <a:avLst/>
          </a:prstGeom>
          <a:noFill/>
          <a:ln w="9525">
            <a:noFill/>
            <a:miter lim="800000"/>
            <a:headEnd/>
            <a:tailEnd/>
          </a:ln>
        </p:spPr>
      </p:pic>
      <p:pic>
        <p:nvPicPr>
          <p:cNvPr id="6" name="Picture 5" descr="Image result for YC-14">
            <a:extLst>
              <a:ext uri="{FF2B5EF4-FFF2-40B4-BE49-F238E27FC236}">
                <a16:creationId xmlns:a16="http://schemas.microsoft.com/office/drawing/2014/main" id="{FEB931ED-08B6-4E67-96B5-87C23D878025}"/>
              </a:ext>
            </a:extLst>
          </p:cNvPr>
          <p:cNvPicPr/>
          <p:nvPr/>
        </p:nvPicPr>
        <p:blipFill>
          <a:blip r:embed="rId4" cstate="print"/>
          <a:srcRect t="17857"/>
          <a:stretch>
            <a:fillRect/>
          </a:stretch>
        </p:blipFill>
        <p:spPr bwMode="auto">
          <a:xfrm>
            <a:off x="4205050" y="3562588"/>
            <a:ext cx="3875960" cy="2038112"/>
          </a:xfrm>
          <a:prstGeom prst="rect">
            <a:avLst/>
          </a:prstGeom>
          <a:noFill/>
          <a:ln w="9525">
            <a:noFill/>
            <a:miter lim="800000"/>
            <a:headEnd/>
            <a:tailEnd/>
          </a:ln>
        </p:spPr>
      </p:pic>
      <p:sp>
        <p:nvSpPr>
          <p:cNvPr id="4" name="Footer Placeholder 3">
            <a:extLst>
              <a:ext uri="{FF2B5EF4-FFF2-40B4-BE49-F238E27FC236}">
                <a16:creationId xmlns:a16="http://schemas.microsoft.com/office/drawing/2014/main" id="{8F80768F-8788-44AA-81B6-5E1AD5506A7A}"/>
              </a:ext>
            </a:extLst>
          </p:cNvPr>
          <p:cNvSpPr>
            <a:spLocks noGrp="1"/>
          </p:cNvSpPr>
          <p:nvPr>
            <p:ph type="ftr" sz="quarter" idx="11"/>
          </p:nvPr>
        </p:nvSpPr>
        <p:spPr/>
        <p:txBody>
          <a:bodyPr/>
          <a:lstStyle/>
          <a:p>
            <a:r>
              <a:rPr lang="en-US"/>
              <a:t>Copyright David G. Ullman, 2018</a:t>
            </a:r>
            <a:endParaRPr lang="en-US" dirty="0"/>
          </a:p>
        </p:txBody>
      </p:sp>
      <p:sp>
        <p:nvSpPr>
          <p:cNvPr id="7" name="Slide Number Placeholder 6">
            <a:extLst>
              <a:ext uri="{FF2B5EF4-FFF2-40B4-BE49-F238E27FC236}">
                <a16:creationId xmlns:a16="http://schemas.microsoft.com/office/drawing/2014/main" id="{A158E039-3C87-45FB-AD3A-BC6EA9F0FB66}"/>
              </a:ext>
            </a:extLst>
          </p:cNvPr>
          <p:cNvSpPr>
            <a:spLocks noGrp="1"/>
          </p:cNvSpPr>
          <p:nvPr>
            <p:ph type="sldNum" sz="quarter" idx="12"/>
          </p:nvPr>
        </p:nvSpPr>
        <p:spPr/>
        <p:txBody>
          <a:bodyPr/>
          <a:lstStyle/>
          <a:p>
            <a:fld id="{CFB13D1D-BF2A-4550-9A91-1D141BAF5456}" type="slidenum">
              <a:rPr lang="en-US" smtClean="0"/>
              <a:t>35</a:t>
            </a:fld>
            <a:endParaRPr lang="en-US" dirty="0"/>
          </a:p>
        </p:txBody>
      </p:sp>
    </p:spTree>
    <p:extLst>
      <p:ext uri="{BB962C8B-B14F-4D97-AF65-F5344CB8AC3E}">
        <p14:creationId xmlns:p14="http://schemas.microsoft.com/office/powerpoint/2010/main" val="2387860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a:t>IDEAL, Integrated Distributed Electric-Augmented Lift or IDEAL</a:t>
            </a:r>
          </a:p>
        </p:txBody>
      </p:sp>
      <p:pic>
        <p:nvPicPr>
          <p:cNvPr id="4" name="Picture 2"/>
          <p:cNvPicPr>
            <a:picLocks noGrp="1" noChangeAspect="1" noChangeArrowheads="1"/>
          </p:cNvPicPr>
          <p:nvPr>
            <p:ph idx="1"/>
          </p:nvPr>
        </p:nvPicPr>
        <p:blipFill>
          <a:blip r:embed="rId2" cstate="print"/>
          <a:srcRect/>
          <a:stretch>
            <a:fillRect/>
          </a:stretch>
        </p:blipFill>
        <p:spPr bwMode="auto">
          <a:xfrm>
            <a:off x="1336675" y="2348706"/>
            <a:ext cx="6470650" cy="3028950"/>
          </a:xfrm>
          <a:prstGeom prst="rect">
            <a:avLst/>
          </a:prstGeom>
          <a:noFill/>
          <a:ln w="9525">
            <a:noFill/>
            <a:miter lim="800000"/>
            <a:headEnd/>
            <a:tailEnd/>
          </a:ln>
        </p:spPr>
      </p:pic>
      <p:sp>
        <p:nvSpPr>
          <p:cNvPr id="3" name="Footer Placeholder 2">
            <a:extLst>
              <a:ext uri="{FF2B5EF4-FFF2-40B4-BE49-F238E27FC236}">
                <a16:creationId xmlns:a16="http://schemas.microsoft.com/office/drawing/2014/main" id="{390E1925-66AF-47B5-AB57-B62FB3BD8007}"/>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43A7C50F-562B-4DC2-A4A4-25FCE7AE7FD5}"/>
              </a:ext>
            </a:extLst>
          </p:cNvPr>
          <p:cNvSpPr>
            <a:spLocks noGrp="1"/>
          </p:cNvSpPr>
          <p:nvPr>
            <p:ph type="sldNum" sz="quarter" idx="12"/>
          </p:nvPr>
        </p:nvSpPr>
        <p:spPr/>
        <p:txBody>
          <a:bodyPr/>
          <a:lstStyle/>
          <a:p>
            <a:fld id="{A57D1E25-5A0F-4137-A7A5-86CDE349C6D1}"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0F76-833C-42E1-BC5A-6975C3564B2E}"/>
              </a:ext>
            </a:extLst>
          </p:cNvPr>
          <p:cNvSpPr>
            <a:spLocks noGrp="1"/>
          </p:cNvSpPr>
          <p:nvPr>
            <p:ph type="title"/>
          </p:nvPr>
        </p:nvSpPr>
        <p:spPr>
          <a:xfrm>
            <a:off x="381000" y="787781"/>
            <a:ext cx="3250784" cy="994172"/>
          </a:xfrm>
        </p:spPr>
        <p:txBody>
          <a:bodyPr>
            <a:normAutofit fontScale="90000"/>
          </a:bodyPr>
          <a:lstStyle/>
          <a:p>
            <a:r>
              <a:rPr lang="en-US" dirty="0"/>
              <a:t>Classes of Aircraft</a:t>
            </a:r>
            <a:br>
              <a:rPr lang="en-US" dirty="0"/>
            </a:br>
            <a:r>
              <a:rPr lang="en-US" dirty="0"/>
              <a:t>Considered</a:t>
            </a:r>
          </a:p>
        </p:txBody>
      </p:sp>
      <p:grpSp>
        <p:nvGrpSpPr>
          <p:cNvPr id="8" name="Group 7">
            <a:extLst>
              <a:ext uri="{FF2B5EF4-FFF2-40B4-BE49-F238E27FC236}">
                <a16:creationId xmlns:a16="http://schemas.microsoft.com/office/drawing/2014/main" id="{016987FD-7C56-410E-A31C-1C8DB18237EE}"/>
              </a:ext>
            </a:extLst>
          </p:cNvPr>
          <p:cNvGrpSpPr/>
          <p:nvPr/>
        </p:nvGrpSpPr>
        <p:grpSpPr>
          <a:xfrm>
            <a:off x="231796" y="2532001"/>
            <a:ext cx="3686174" cy="3041132"/>
            <a:chOff x="342901" y="438150"/>
            <a:chExt cx="4368220" cy="3638442"/>
          </a:xfrm>
        </p:grpSpPr>
        <p:pic>
          <p:nvPicPr>
            <p:cNvPr id="6" name="Picture 4" descr="Image result for ehang">
              <a:extLst>
                <a:ext uri="{FF2B5EF4-FFF2-40B4-BE49-F238E27FC236}">
                  <a16:creationId xmlns:a16="http://schemas.microsoft.com/office/drawing/2014/main" id="{CEC97C53-0D56-4366-838B-33015EA10BF8}"/>
                </a:ext>
              </a:extLst>
            </p:cNvPr>
            <p:cNvPicPr>
              <a:picLocks noChangeAspect="1" noChangeArrowheads="1"/>
            </p:cNvPicPr>
            <p:nvPr/>
          </p:nvPicPr>
          <p:blipFill>
            <a:blip r:embed="rId2" cstate="print"/>
            <a:srcRect/>
            <a:stretch>
              <a:fillRect/>
            </a:stretch>
          </p:blipFill>
          <p:spPr bwMode="auto">
            <a:xfrm>
              <a:off x="342901" y="438150"/>
              <a:ext cx="4368220" cy="2895600"/>
            </a:xfrm>
            <a:prstGeom prst="rect">
              <a:avLst/>
            </a:prstGeom>
            <a:noFill/>
          </p:spPr>
        </p:pic>
        <p:sp>
          <p:nvSpPr>
            <p:cNvPr id="7" name="TextBox 6">
              <a:extLst>
                <a:ext uri="{FF2B5EF4-FFF2-40B4-BE49-F238E27FC236}">
                  <a16:creationId xmlns:a16="http://schemas.microsoft.com/office/drawing/2014/main" id="{03F27EC1-FB4B-4C3C-BBDF-92FD0FFDF2E5}"/>
                </a:ext>
              </a:extLst>
            </p:cNvPr>
            <p:cNvSpPr txBox="1"/>
            <p:nvPr/>
          </p:nvSpPr>
          <p:spPr>
            <a:xfrm>
              <a:off x="1171072" y="3524251"/>
              <a:ext cx="2262188" cy="552341"/>
            </a:xfrm>
            <a:prstGeom prst="rect">
              <a:avLst/>
            </a:prstGeom>
            <a:noFill/>
          </p:spPr>
          <p:txBody>
            <a:bodyPr wrap="square" rtlCol="0">
              <a:spAutoFit/>
            </a:bodyPr>
            <a:lstStyle/>
            <a:p>
              <a:r>
                <a:rPr lang="en-US" sz="2400" dirty="0"/>
                <a:t>Rotor-Craft</a:t>
              </a:r>
            </a:p>
          </p:txBody>
        </p:sp>
      </p:grpSp>
      <p:grpSp>
        <p:nvGrpSpPr>
          <p:cNvPr id="13" name="Group 12">
            <a:extLst>
              <a:ext uri="{FF2B5EF4-FFF2-40B4-BE49-F238E27FC236}">
                <a16:creationId xmlns:a16="http://schemas.microsoft.com/office/drawing/2014/main" id="{E1762096-3F26-4C1E-86FF-AC69E38975EF}"/>
              </a:ext>
            </a:extLst>
          </p:cNvPr>
          <p:cNvGrpSpPr/>
          <p:nvPr/>
        </p:nvGrpSpPr>
        <p:grpSpPr>
          <a:xfrm>
            <a:off x="3932634" y="1062804"/>
            <a:ext cx="4979571" cy="2420240"/>
            <a:chOff x="4432881" y="809426"/>
            <a:chExt cx="6096000" cy="2714825"/>
          </a:xfrm>
        </p:grpSpPr>
        <p:pic>
          <p:nvPicPr>
            <p:cNvPr id="5" name="Picture 2" descr="Image result for lilium aircraft">
              <a:extLst>
                <a:ext uri="{FF2B5EF4-FFF2-40B4-BE49-F238E27FC236}">
                  <a16:creationId xmlns:a16="http://schemas.microsoft.com/office/drawing/2014/main" id="{274E2BA6-C411-4F2C-A950-83B4017C725F}"/>
                </a:ext>
              </a:extLst>
            </p:cNvPr>
            <p:cNvPicPr>
              <a:picLocks noChangeAspect="1" noChangeArrowheads="1"/>
            </p:cNvPicPr>
            <p:nvPr/>
          </p:nvPicPr>
          <p:blipFill>
            <a:blip r:embed="rId3" cstate="print"/>
            <a:srcRect l="19192" t="15190" b="37553"/>
            <a:stretch>
              <a:fillRect/>
            </a:stretch>
          </p:blipFill>
          <p:spPr bwMode="auto">
            <a:xfrm>
              <a:off x="4432881" y="1390651"/>
              <a:ext cx="6096000" cy="2133600"/>
            </a:xfrm>
            <a:prstGeom prst="rect">
              <a:avLst/>
            </a:prstGeom>
            <a:noFill/>
          </p:spPr>
        </p:pic>
        <p:sp>
          <p:nvSpPr>
            <p:cNvPr id="11" name="TextBox 10">
              <a:extLst>
                <a:ext uri="{FF2B5EF4-FFF2-40B4-BE49-F238E27FC236}">
                  <a16:creationId xmlns:a16="http://schemas.microsoft.com/office/drawing/2014/main" id="{A6670B95-5E42-490B-92F9-2731A1ABE114}"/>
                </a:ext>
              </a:extLst>
            </p:cNvPr>
            <p:cNvSpPr txBox="1"/>
            <p:nvPr/>
          </p:nvSpPr>
          <p:spPr>
            <a:xfrm>
              <a:off x="6901366" y="809426"/>
              <a:ext cx="2262188" cy="517858"/>
            </a:xfrm>
            <a:prstGeom prst="rect">
              <a:avLst/>
            </a:prstGeom>
            <a:noFill/>
          </p:spPr>
          <p:txBody>
            <a:bodyPr wrap="square" rtlCol="0">
              <a:spAutoFit/>
            </a:bodyPr>
            <a:lstStyle/>
            <a:p>
              <a:r>
                <a:rPr lang="en-US" sz="2400" dirty="0"/>
                <a:t>eVTOL</a:t>
              </a:r>
            </a:p>
          </p:txBody>
        </p:sp>
      </p:grpSp>
      <p:grpSp>
        <p:nvGrpSpPr>
          <p:cNvPr id="10" name="Group 9">
            <a:extLst>
              <a:ext uri="{FF2B5EF4-FFF2-40B4-BE49-F238E27FC236}">
                <a16:creationId xmlns:a16="http://schemas.microsoft.com/office/drawing/2014/main" id="{37B9F685-E887-4CDB-9F18-90BA9F3E4EE3}"/>
              </a:ext>
            </a:extLst>
          </p:cNvPr>
          <p:cNvGrpSpPr/>
          <p:nvPr/>
        </p:nvGrpSpPr>
        <p:grpSpPr>
          <a:xfrm>
            <a:off x="4165979" y="3606103"/>
            <a:ext cx="4349370" cy="2018411"/>
            <a:chOff x="5410198" y="3665136"/>
            <a:chExt cx="5943601" cy="2827739"/>
          </a:xfrm>
        </p:grpSpPr>
        <p:pic>
          <p:nvPicPr>
            <p:cNvPr id="4" name="Picture 3">
              <a:extLst>
                <a:ext uri="{FF2B5EF4-FFF2-40B4-BE49-F238E27FC236}">
                  <a16:creationId xmlns:a16="http://schemas.microsoft.com/office/drawing/2014/main" id="{68801592-FA93-438B-B97D-64536684E3B8}"/>
                </a:ext>
              </a:extLst>
            </p:cNvPr>
            <p:cNvPicPr>
              <a:picLocks noChangeAspect="1" noChangeArrowheads="1"/>
            </p:cNvPicPr>
            <p:nvPr/>
          </p:nvPicPr>
          <p:blipFill>
            <a:blip r:embed="rId4" cstate="print"/>
            <a:srcRect/>
            <a:stretch>
              <a:fillRect/>
            </a:stretch>
          </p:blipFill>
          <p:spPr bwMode="auto">
            <a:xfrm>
              <a:off x="6817895" y="3665136"/>
              <a:ext cx="4535904" cy="2827739"/>
            </a:xfrm>
            <a:prstGeom prst="rect">
              <a:avLst/>
            </a:prstGeom>
            <a:noFill/>
            <a:ln w="9525">
              <a:noFill/>
              <a:miter lim="800000"/>
              <a:headEnd/>
              <a:tailEnd/>
            </a:ln>
            <a:effectLst/>
          </p:spPr>
        </p:pic>
        <p:sp>
          <p:nvSpPr>
            <p:cNvPr id="12" name="TextBox 11">
              <a:extLst>
                <a:ext uri="{FF2B5EF4-FFF2-40B4-BE49-F238E27FC236}">
                  <a16:creationId xmlns:a16="http://schemas.microsoft.com/office/drawing/2014/main" id="{3EFFD880-4BE6-4318-80E9-B4DB98A7E076}"/>
                </a:ext>
              </a:extLst>
            </p:cNvPr>
            <p:cNvSpPr txBox="1"/>
            <p:nvPr/>
          </p:nvSpPr>
          <p:spPr>
            <a:xfrm>
              <a:off x="5410198" y="4153996"/>
              <a:ext cx="1604244" cy="646780"/>
            </a:xfrm>
            <a:prstGeom prst="rect">
              <a:avLst/>
            </a:prstGeom>
            <a:noFill/>
          </p:spPr>
          <p:txBody>
            <a:bodyPr wrap="square" rtlCol="0">
              <a:spAutoFit/>
            </a:bodyPr>
            <a:lstStyle/>
            <a:p>
              <a:r>
                <a:rPr lang="en-US" sz="2400" dirty="0"/>
                <a:t>USTOL</a:t>
              </a:r>
            </a:p>
          </p:txBody>
        </p:sp>
      </p:grpSp>
      <p:sp>
        <p:nvSpPr>
          <p:cNvPr id="9" name="Footer Placeholder 8">
            <a:extLst>
              <a:ext uri="{FF2B5EF4-FFF2-40B4-BE49-F238E27FC236}">
                <a16:creationId xmlns:a16="http://schemas.microsoft.com/office/drawing/2014/main" id="{2CA5BE1C-073B-471F-ACD8-F19165030644}"/>
              </a:ext>
            </a:extLst>
          </p:cNvPr>
          <p:cNvSpPr>
            <a:spLocks noGrp="1"/>
          </p:cNvSpPr>
          <p:nvPr>
            <p:ph type="ftr" sz="quarter" idx="11"/>
          </p:nvPr>
        </p:nvSpPr>
        <p:spPr/>
        <p:txBody>
          <a:bodyPr/>
          <a:lstStyle/>
          <a:p>
            <a:r>
              <a:rPr lang="en-US"/>
              <a:t>Copyright David G. Ullman, 2018</a:t>
            </a:r>
            <a:endParaRPr lang="en-US" dirty="0"/>
          </a:p>
        </p:txBody>
      </p:sp>
      <p:sp>
        <p:nvSpPr>
          <p:cNvPr id="14" name="Slide Number Placeholder 13">
            <a:extLst>
              <a:ext uri="{FF2B5EF4-FFF2-40B4-BE49-F238E27FC236}">
                <a16:creationId xmlns:a16="http://schemas.microsoft.com/office/drawing/2014/main" id="{9AF88136-F6F5-4B4E-92D7-192BE6889D4D}"/>
              </a:ext>
            </a:extLst>
          </p:cNvPr>
          <p:cNvSpPr>
            <a:spLocks noGrp="1"/>
          </p:cNvSpPr>
          <p:nvPr>
            <p:ph type="sldNum" sz="quarter" idx="12"/>
          </p:nvPr>
        </p:nvSpPr>
        <p:spPr/>
        <p:txBody>
          <a:bodyPr/>
          <a:lstStyle/>
          <a:p>
            <a:fld id="{CFB13D1D-BF2A-4550-9A91-1D141BAF5456}" type="slidenum">
              <a:rPr lang="en-US" smtClean="0"/>
              <a:t>37</a:t>
            </a:fld>
            <a:endParaRPr lang="en-US" dirty="0"/>
          </a:p>
        </p:txBody>
      </p:sp>
    </p:spTree>
    <p:extLst>
      <p:ext uri="{BB962C8B-B14F-4D97-AF65-F5344CB8AC3E}">
        <p14:creationId xmlns:p14="http://schemas.microsoft.com/office/powerpoint/2010/main" val="15175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7EF2C1-632D-4F3C-8BE7-649773CD2672}"/>
              </a:ext>
            </a:extLst>
          </p:cNvPr>
          <p:cNvPicPr>
            <a:picLocks noChangeAspect="1"/>
          </p:cNvPicPr>
          <p:nvPr/>
        </p:nvPicPr>
        <p:blipFill>
          <a:blip r:embed="rId2"/>
          <a:stretch>
            <a:fillRect/>
          </a:stretch>
        </p:blipFill>
        <p:spPr>
          <a:xfrm>
            <a:off x="1177969" y="1129931"/>
            <a:ext cx="6094027" cy="4447259"/>
          </a:xfrm>
          <a:prstGeom prst="rect">
            <a:avLst/>
          </a:prstGeom>
        </p:spPr>
      </p:pic>
      <p:sp>
        <p:nvSpPr>
          <p:cNvPr id="5" name="Callout: Line 4">
            <a:extLst>
              <a:ext uri="{FF2B5EF4-FFF2-40B4-BE49-F238E27FC236}">
                <a16:creationId xmlns:a16="http://schemas.microsoft.com/office/drawing/2014/main" id="{57A40B25-9869-46EF-A36E-859ADF3B6235}"/>
              </a:ext>
            </a:extLst>
          </p:cNvPr>
          <p:cNvSpPr/>
          <p:nvPr/>
        </p:nvSpPr>
        <p:spPr>
          <a:xfrm>
            <a:off x="6482954" y="1668340"/>
            <a:ext cx="1804346" cy="1157288"/>
          </a:xfrm>
          <a:prstGeom prst="borderCallout1">
            <a:avLst>
              <a:gd name="adj1" fmla="val 18750"/>
              <a:gd name="adj2" fmla="val -8333"/>
              <a:gd name="adj3" fmla="val 55222"/>
              <a:gd name="adj4" fmla="val -452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300 Kwh near future battery requires 1826 lb (830kg) battery in a 5000 lb (2270kg) machine </a:t>
            </a:r>
          </a:p>
        </p:txBody>
      </p:sp>
      <p:sp>
        <p:nvSpPr>
          <p:cNvPr id="6" name="Callout: Line 5">
            <a:extLst>
              <a:ext uri="{FF2B5EF4-FFF2-40B4-BE49-F238E27FC236}">
                <a16:creationId xmlns:a16="http://schemas.microsoft.com/office/drawing/2014/main" id="{1880CB2D-F9D9-4AF6-91B1-F6335EF5B0A2}"/>
              </a:ext>
            </a:extLst>
          </p:cNvPr>
          <p:cNvSpPr/>
          <p:nvPr/>
        </p:nvSpPr>
        <p:spPr>
          <a:xfrm>
            <a:off x="6369823" y="4405312"/>
            <a:ext cx="1804346" cy="1157288"/>
          </a:xfrm>
          <a:prstGeom prst="borderCallout1">
            <a:avLst>
              <a:gd name="adj1" fmla="val 51157"/>
              <a:gd name="adj2" fmla="val -1800"/>
              <a:gd name="adj3" fmla="val 32074"/>
              <a:gd name="adj4" fmla="val -36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300 Kwh near future battery will cost an estimated $20,000</a:t>
            </a:r>
          </a:p>
        </p:txBody>
      </p:sp>
      <p:sp>
        <p:nvSpPr>
          <p:cNvPr id="4" name="Footer Placeholder 3">
            <a:extLst>
              <a:ext uri="{FF2B5EF4-FFF2-40B4-BE49-F238E27FC236}">
                <a16:creationId xmlns:a16="http://schemas.microsoft.com/office/drawing/2014/main" id="{CF998171-E017-4BDD-A9CB-85B8DC3EB7E1}"/>
              </a:ext>
            </a:extLst>
          </p:cNvPr>
          <p:cNvSpPr>
            <a:spLocks noGrp="1"/>
          </p:cNvSpPr>
          <p:nvPr>
            <p:ph type="ftr" sz="quarter" idx="11"/>
          </p:nvPr>
        </p:nvSpPr>
        <p:spPr/>
        <p:txBody>
          <a:bodyPr/>
          <a:lstStyle/>
          <a:p>
            <a:r>
              <a:rPr lang="en-US"/>
              <a:t>Copyright David G. Ullman, 2018</a:t>
            </a:r>
            <a:endParaRPr lang="en-US" dirty="0"/>
          </a:p>
        </p:txBody>
      </p:sp>
      <p:sp>
        <p:nvSpPr>
          <p:cNvPr id="7" name="Slide Number Placeholder 6">
            <a:extLst>
              <a:ext uri="{FF2B5EF4-FFF2-40B4-BE49-F238E27FC236}">
                <a16:creationId xmlns:a16="http://schemas.microsoft.com/office/drawing/2014/main" id="{61EDB54B-D832-4780-BAC9-70F7AB37AF78}"/>
              </a:ext>
            </a:extLst>
          </p:cNvPr>
          <p:cNvSpPr>
            <a:spLocks noGrp="1"/>
          </p:cNvSpPr>
          <p:nvPr>
            <p:ph type="sldNum" sz="quarter" idx="12"/>
          </p:nvPr>
        </p:nvSpPr>
        <p:spPr/>
        <p:txBody>
          <a:bodyPr/>
          <a:lstStyle/>
          <a:p>
            <a:fld id="{CFB13D1D-BF2A-4550-9A91-1D141BAF5456}" type="slidenum">
              <a:rPr lang="en-US" smtClean="0"/>
              <a:t>38</a:t>
            </a:fld>
            <a:endParaRPr lang="en-US" dirty="0"/>
          </a:p>
        </p:txBody>
      </p:sp>
      <p:sp>
        <p:nvSpPr>
          <p:cNvPr id="8" name="Oval 7">
            <a:extLst>
              <a:ext uri="{FF2B5EF4-FFF2-40B4-BE49-F238E27FC236}">
                <a16:creationId xmlns:a16="http://schemas.microsoft.com/office/drawing/2014/main" id="{6CF0586E-4ADF-4229-A0FE-45C2B5201EA7}"/>
              </a:ext>
            </a:extLst>
          </p:cNvPr>
          <p:cNvSpPr/>
          <p:nvPr/>
        </p:nvSpPr>
        <p:spPr>
          <a:xfrm>
            <a:off x="4268493" y="1429001"/>
            <a:ext cx="2303060" cy="4119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D9FF0A8B-8243-4C0F-BB70-08E823DF2CD4}"/>
              </a:ext>
            </a:extLst>
          </p:cNvPr>
          <p:cNvSpPr/>
          <p:nvPr/>
        </p:nvSpPr>
        <p:spPr>
          <a:xfrm>
            <a:off x="2763617" y="1728071"/>
            <a:ext cx="2704032" cy="4119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9588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DAC2B7-C955-4574-A244-4BB335321E91}"/>
              </a:ext>
            </a:extLst>
          </p:cNvPr>
          <p:cNvPicPr>
            <a:picLocks noChangeAspect="1"/>
          </p:cNvPicPr>
          <p:nvPr/>
        </p:nvPicPr>
        <p:blipFill>
          <a:blip r:embed="rId3"/>
          <a:stretch>
            <a:fillRect/>
          </a:stretch>
        </p:blipFill>
        <p:spPr>
          <a:xfrm>
            <a:off x="65629" y="959644"/>
            <a:ext cx="4260357" cy="3109096"/>
          </a:xfrm>
          <a:prstGeom prst="rect">
            <a:avLst/>
          </a:prstGeom>
        </p:spPr>
      </p:pic>
      <p:pic>
        <p:nvPicPr>
          <p:cNvPr id="16" name="Picture 15">
            <a:extLst>
              <a:ext uri="{FF2B5EF4-FFF2-40B4-BE49-F238E27FC236}">
                <a16:creationId xmlns:a16="http://schemas.microsoft.com/office/drawing/2014/main" id="{D1979003-81E1-4CDC-B20C-E9578DFD6868}"/>
              </a:ext>
            </a:extLst>
          </p:cNvPr>
          <p:cNvPicPr>
            <a:picLocks noChangeAspect="1"/>
          </p:cNvPicPr>
          <p:nvPr/>
        </p:nvPicPr>
        <p:blipFill>
          <a:blip r:embed="rId4"/>
          <a:stretch>
            <a:fillRect/>
          </a:stretch>
        </p:blipFill>
        <p:spPr>
          <a:xfrm>
            <a:off x="3497640" y="1531185"/>
            <a:ext cx="5577721" cy="4093328"/>
          </a:xfrm>
          <a:prstGeom prst="rect">
            <a:avLst/>
          </a:prstGeom>
        </p:spPr>
      </p:pic>
      <p:grpSp>
        <p:nvGrpSpPr>
          <p:cNvPr id="19" name="Group 18">
            <a:extLst>
              <a:ext uri="{FF2B5EF4-FFF2-40B4-BE49-F238E27FC236}">
                <a16:creationId xmlns:a16="http://schemas.microsoft.com/office/drawing/2014/main" id="{BFA21547-A2D5-4DCB-9A36-808BE351BCAB}"/>
              </a:ext>
            </a:extLst>
          </p:cNvPr>
          <p:cNvGrpSpPr/>
          <p:nvPr/>
        </p:nvGrpSpPr>
        <p:grpSpPr>
          <a:xfrm>
            <a:off x="5896969" y="2678050"/>
            <a:ext cx="1653725" cy="715581"/>
            <a:chOff x="5371524" y="2174350"/>
            <a:chExt cx="2121862" cy="954107"/>
          </a:xfrm>
        </p:grpSpPr>
        <p:sp>
          <p:nvSpPr>
            <p:cNvPr id="17" name="Oval 16">
              <a:extLst>
                <a:ext uri="{FF2B5EF4-FFF2-40B4-BE49-F238E27FC236}">
                  <a16:creationId xmlns:a16="http://schemas.microsoft.com/office/drawing/2014/main" id="{11A738C7-138D-43E9-B2CB-EED009A9C0B3}"/>
                </a:ext>
              </a:extLst>
            </p:cNvPr>
            <p:cNvSpPr/>
            <p:nvPr/>
          </p:nvSpPr>
          <p:spPr>
            <a:xfrm>
              <a:off x="5371524" y="2496315"/>
              <a:ext cx="279400" cy="27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Box 17">
              <a:extLst>
                <a:ext uri="{FF2B5EF4-FFF2-40B4-BE49-F238E27FC236}">
                  <a16:creationId xmlns:a16="http://schemas.microsoft.com/office/drawing/2014/main" id="{6E15DA50-03F0-4543-9F34-A76EF24BE4EC}"/>
                </a:ext>
              </a:extLst>
            </p:cNvPr>
            <p:cNvSpPr txBox="1"/>
            <p:nvPr/>
          </p:nvSpPr>
          <p:spPr>
            <a:xfrm flipH="1">
              <a:off x="6091306" y="2174350"/>
              <a:ext cx="1402080" cy="954107"/>
            </a:xfrm>
            <a:prstGeom prst="rect">
              <a:avLst/>
            </a:prstGeom>
            <a:solidFill>
              <a:srgbClr val="0070C0"/>
            </a:solidFill>
            <a:ln>
              <a:solidFill>
                <a:schemeClr val="tx1"/>
              </a:solidFill>
            </a:ln>
          </p:spPr>
          <p:txBody>
            <a:bodyPr wrap="square" rtlCol="0">
              <a:spAutoFit/>
            </a:bodyPr>
            <a:lstStyle/>
            <a:p>
              <a:r>
                <a:rPr lang="en-US" sz="1350" dirty="0">
                  <a:solidFill>
                    <a:schemeClr val="bg1"/>
                  </a:solidFill>
                </a:rPr>
                <a:t>Tesla Model S with large battery</a:t>
              </a:r>
            </a:p>
          </p:txBody>
        </p:sp>
      </p:grpSp>
      <p:sp>
        <p:nvSpPr>
          <p:cNvPr id="2" name="Footer Placeholder 1">
            <a:extLst>
              <a:ext uri="{FF2B5EF4-FFF2-40B4-BE49-F238E27FC236}">
                <a16:creationId xmlns:a16="http://schemas.microsoft.com/office/drawing/2014/main" id="{336073F2-829A-413B-8872-3D4B9D44C1DD}"/>
              </a:ext>
            </a:extLst>
          </p:cNvPr>
          <p:cNvSpPr>
            <a:spLocks noGrp="1"/>
          </p:cNvSpPr>
          <p:nvPr>
            <p:ph type="ftr" sz="quarter" idx="11"/>
          </p:nvPr>
        </p:nvSpPr>
        <p:spPr/>
        <p:txBody>
          <a:bodyPr/>
          <a:lstStyle/>
          <a:p>
            <a:r>
              <a:rPr lang="en-US"/>
              <a:t>Copyright David G. Ullman, 2018</a:t>
            </a:r>
            <a:endParaRPr lang="en-US" dirty="0"/>
          </a:p>
        </p:txBody>
      </p:sp>
      <p:sp>
        <p:nvSpPr>
          <p:cNvPr id="3" name="Slide Number Placeholder 2">
            <a:extLst>
              <a:ext uri="{FF2B5EF4-FFF2-40B4-BE49-F238E27FC236}">
                <a16:creationId xmlns:a16="http://schemas.microsoft.com/office/drawing/2014/main" id="{003E6294-8D04-4C63-A5CA-E5221AA43AF4}"/>
              </a:ext>
            </a:extLst>
          </p:cNvPr>
          <p:cNvSpPr>
            <a:spLocks noGrp="1"/>
          </p:cNvSpPr>
          <p:nvPr>
            <p:ph type="sldNum" sz="quarter" idx="12"/>
          </p:nvPr>
        </p:nvSpPr>
        <p:spPr/>
        <p:txBody>
          <a:bodyPr/>
          <a:lstStyle/>
          <a:p>
            <a:fld id="{CFB13D1D-BF2A-4550-9A91-1D141BAF5456}" type="slidenum">
              <a:rPr lang="en-US" smtClean="0"/>
              <a:t>39</a:t>
            </a:fld>
            <a:endParaRPr lang="en-US" dirty="0"/>
          </a:p>
        </p:txBody>
      </p:sp>
      <p:sp>
        <p:nvSpPr>
          <p:cNvPr id="11" name="Oval 10">
            <a:extLst>
              <a:ext uri="{FF2B5EF4-FFF2-40B4-BE49-F238E27FC236}">
                <a16:creationId xmlns:a16="http://schemas.microsoft.com/office/drawing/2014/main" id="{D39F0F52-8EC8-43C5-90FE-9B8410F774A0}"/>
              </a:ext>
            </a:extLst>
          </p:cNvPr>
          <p:cNvSpPr/>
          <p:nvPr/>
        </p:nvSpPr>
        <p:spPr>
          <a:xfrm>
            <a:off x="5141794" y="2071768"/>
            <a:ext cx="2303060" cy="4119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40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9FFE-4D13-4A0E-A653-6A2C76C16465}"/>
              </a:ext>
            </a:extLst>
          </p:cNvPr>
          <p:cNvSpPr>
            <a:spLocks noGrp="1"/>
          </p:cNvSpPr>
          <p:nvPr>
            <p:ph type="title"/>
          </p:nvPr>
        </p:nvSpPr>
        <p:spPr/>
        <p:txBody>
          <a:bodyPr/>
          <a:lstStyle/>
          <a:p>
            <a:r>
              <a:rPr lang="en-US" dirty="0"/>
              <a:t>Basis for presentation</a:t>
            </a:r>
          </a:p>
        </p:txBody>
      </p:sp>
      <p:sp>
        <p:nvSpPr>
          <p:cNvPr id="3" name="Content Placeholder 2">
            <a:extLst>
              <a:ext uri="{FF2B5EF4-FFF2-40B4-BE49-F238E27FC236}">
                <a16:creationId xmlns:a16="http://schemas.microsoft.com/office/drawing/2014/main" id="{16A4EBE5-8384-4E63-B538-14963A984A78}"/>
              </a:ext>
            </a:extLst>
          </p:cNvPr>
          <p:cNvSpPr>
            <a:spLocks noGrp="1"/>
          </p:cNvSpPr>
          <p:nvPr>
            <p:ph idx="1"/>
          </p:nvPr>
        </p:nvSpPr>
        <p:spPr/>
        <p:txBody>
          <a:bodyPr/>
          <a:lstStyle/>
          <a:p>
            <a:r>
              <a:rPr lang="en-US" dirty="0"/>
              <a:t>Findings of a Oregon State University course titled “The History of Aviation 1800 to 2200”</a:t>
            </a:r>
          </a:p>
          <a:p>
            <a:r>
              <a:rPr lang="en-US" dirty="0"/>
              <a:t>Current research and development directions</a:t>
            </a:r>
          </a:p>
          <a:p>
            <a:pPr lvl="1"/>
            <a:r>
              <a:rPr lang="en-US" dirty="0"/>
              <a:t>UBER Elevate</a:t>
            </a:r>
          </a:p>
          <a:p>
            <a:pPr lvl="1"/>
            <a:r>
              <a:rPr lang="en-US" dirty="0"/>
              <a:t>My keynote presentation from the Sustainable Aviation Symposium, SFO, May 2018 </a:t>
            </a:r>
          </a:p>
          <a:p>
            <a:pPr lvl="1"/>
            <a:r>
              <a:rPr lang="en-US" dirty="0"/>
              <a:t>Other developments</a:t>
            </a:r>
          </a:p>
          <a:p>
            <a:endParaRPr lang="en-US" dirty="0"/>
          </a:p>
        </p:txBody>
      </p:sp>
      <p:sp>
        <p:nvSpPr>
          <p:cNvPr id="4" name="Footer Placeholder 3">
            <a:extLst>
              <a:ext uri="{FF2B5EF4-FFF2-40B4-BE49-F238E27FC236}">
                <a16:creationId xmlns:a16="http://schemas.microsoft.com/office/drawing/2014/main" id="{4876BF62-916B-4FC8-9CB9-01B89FA79280}"/>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B48B8159-63BC-4A51-84F4-150493E77CD1}"/>
              </a:ext>
            </a:extLst>
          </p:cNvPr>
          <p:cNvSpPr>
            <a:spLocks noGrp="1"/>
          </p:cNvSpPr>
          <p:nvPr>
            <p:ph type="sldNum" sz="quarter" idx="12"/>
          </p:nvPr>
        </p:nvSpPr>
        <p:spPr/>
        <p:txBody>
          <a:bodyPr/>
          <a:lstStyle/>
          <a:p>
            <a:fld id="{A57D1E25-5A0F-4137-A7A5-86CDE349C6D1}" type="slidenum">
              <a:rPr lang="en-US" smtClean="0"/>
              <a:pPr/>
              <a:t>4</a:t>
            </a:fld>
            <a:endParaRPr lang="en-US" dirty="0"/>
          </a:p>
        </p:txBody>
      </p:sp>
    </p:spTree>
    <p:extLst>
      <p:ext uri="{BB962C8B-B14F-4D97-AF65-F5344CB8AC3E}">
        <p14:creationId xmlns:p14="http://schemas.microsoft.com/office/powerpoint/2010/main" val="1238485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34DA223-DD9B-4069-BAA7-B4B5BF2F2D9C}"/>
              </a:ext>
            </a:extLst>
          </p:cNvPr>
          <p:cNvPicPr>
            <a:picLocks noGrp="1" noChangeAspect="1"/>
          </p:cNvPicPr>
          <p:nvPr>
            <p:ph idx="1"/>
          </p:nvPr>
        </p:nvPicPr>
        <p:blipFill>
          <a:blip r:embed="rId2"/>
          <a:stretch>
            <a:fillRect/>
          </a:stretch>
        </p:blipFill>
        <p:spPr>
          <a:xfrm>
            <a:off x="133464" y="1003146"/>
            <a:ext cx="3531870" cy="2577465"/>
          </a:xfrm>
          <a:prstGeom prst="rect">
            <a:avLst/>
          </a:prstGeom>
        </p:spPr>
      </p:pic>
      <p:pic>
        <p:nvPicPr>
          <p:cNvPr id="6" name="Picture 5">
            <a:extLst>
              <a:ext uri="{FF2B5EF4-FFF2-40B4-BE49-F238E27FC236}">
                <a16:creationId xmlns:a16="http://schemas.microsoft.com/office/drawing/2014/main" id="{422C7401-236C-4F0C-ADE2-1E2007617093}"/>
              </a:ext>
            </a:extLst>
          </p:cNvPr>
          <p:cNvPicPr>
            <a:picLocks noChangeAspect="1"/>
          </p:cNvPicPr>
          <p:nvPr/>
        </p:nvPicPr>
        <p:blipFill>
          <a:blip r:embed="rId3"/>
          <a:stretch>
            <a:fillRect/>
          </a:stretch>
        </p:blipFill>
        <p:spPr>
          <a:xfrm>
            <a:off x="3170147" y="1647824"/>
            <a:ext cx="5742918" cy="4079082"/>
          </a:xfrm>
          <a:prstGeom prst="rect">
            <a:avLst/>
          </a:prstGeom>
        </p:spPr>
      </p:pic>
      <p:sp>
        <p:nvSpPr>
          <p:cNvPr id="4" name="Footer Placeholder 3">
            <a:extLst>
              <a:ext uri="{FF2B5EF4-FFF2-40B4-BE49-F238E27FC236}">
                <a16:creationId xmlns:a16="http://schemas.microsoft.com/office/drawing/2014/main" id="{FE1C3BE2-AB32-4861-A6C7-27688FD2629A}"/>
              </a:ext>
            </a:extLst>
          </p:cNvPr>
          <p:cNvSpPr>
            <a:spLocks noGrp="1"/>
          </p:cNvSpPr>
          <p:nvPr>
            <p:ph type="ftr" sz="quarter" idx="11"/>
          </p:nvPr>
        </p:nvSpPr>
        <p:spPr/>
        <p:txBody>
          <a:bodyPr/>
          <a:lstStyle/>
          <a:p>
            <a:r>
              <a:rPr lang="en-US"/>
              <a:t>Copyright David G. Ullman, Electric Air Vehicle Performance Prospects, Sustainable Aviation Symposium, May 2018</a:t>
            </a:r>
            <a:endParaRPr lang="en-US" dirty="0"/>
          </a:p>
        </p:txBody>
      </p:sp>
      <p:sp>
        <p:nvSpPr>
          <p:cNvPr id="5" name="Slide Number Placeholder 4">
            <a:extLst>
              <a:ext uri="{FF2B5EF4-FFF2-40B4-BE49-F238E27FC236}">
                <a16:creationId xmlns:a16="http://schemas.microsoft.com/office/drawing/2014/main" id="{89E34D41-3F03-4943-834F-A0F92A340BDA}"/>
              </a:ext>
            </a:extLst>
          </p:cNvPr>
          <p:cNvSpPr>
            <a:spLocks noGrp="1"/>
          </p:cNvSpPr>
          <p:nvPr>
            <p:ph type="sldNum" sz="quarter" idx="12"/>
          </p:nvPr>
        </p:nvSpPr>
        <p:spPr/>
        <p:txBody>
          <a:bodyPr/>
          <a:lstStyle/>
          <a:p>
            <a:fld id="{CFB13D1D-BF2A-4550-9A91-1D141BAF5456}" type="slidenum">
              <a:rPr lang="en-US" smtClean="0"/>
              <a:t>40</a:t>
            </a:fld>
            <a:endParaRPr lang="en-US" dirty="0"/>
          </a:p>
        </p:txBody>
      </p:sp>
      <p:sp>
        <p:nvSpPr>
          <p:cNvPr id="10" name="Callout: Line 9">
            <a:extLst>
              <a:ext uri="{FF2B5EF4-FFF2-40B4-BE49-F238E27FC236}">
                <a16:creationId xmlns:a16="http://schemas.microsoft.com/office/drawing/2014/main" id="{324FBD69-DABC-47C9-99EB-55ECB66122EA}"/>
              </a:ext>
            </a:extLst>
          </p:cNvPr>
          <p:cNvSpPr/>
          <p:nvPr/>
        </p:nvSpPr>
        <p:spPr>
          <a:xfrm>
            <a:off x="4100869" y="2835496"/>
            <a:ext cx="1804346" cy="1157288"/>
          </a:xfrm>
          <a:prstGeom prst="borderCallout1">
            <a:avLst>
              <a:gd name="adj1" fmla="val 37324"/>
              <a:gd name="adj2" fmla="val 96048"/>
              <a:gd name="adj3" fmla="val 79103"/>
              <a:gd name="adj4" fmla="val 1844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300 Kwh near future battery requires 1826 lb (830kg) battery in a 6500 lb (3000kg) machine </a:t>
            </a:r>
          </a:p>
        </p:txBody>
      </p:sp>
      <p:sp>
        <p:nvSpPr>
          <p:cNvPr id="13" name="Oval 12">
            <a:extLst>
              <a:ext uri="{FF2B5EF4-FFF2-40B4-BE49-F238E27FC236}">
                <a16:creationId xmlns:a16="http://schemas.microsoft.com/office/drawing/2014/main" id="{2D9070C5-C713-4222-980D-6AF6F8DF5DE6}"/>
              </a:ext>
            </a:extLst>
          </p:cNvPr>
          <p:cNvSpPr/>
          <p:nvPr/>
        </p:nvSpPr>
        <p:spPr>
          <a:xfrm>
            <a:off x="6115051" y="1879932"/>
            <a:ext cx="1594511" cy="4119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55652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4E0BB-A58C-420F-9560-E00D27F293F7}"/>
              </a:ext>
            </a:extLst>
          </p:cNvPr>
          <p:cNvPicPr/>
          <p:nvPr/>
        </p:nvPicPr>
        <p:blipFill>
          <a:blip r:embed="rId2" cstate="print"/>
          <a:srcRect/>
          <a:stretch>
            <a:fillRect/>
          </a:stretch>
        </p:blipFill>
        <p:spPr bwMode="auto">
          <a:xfrm>
            <a:off x="792957" y="1131094"/>
            <a:ext cx="6547247" cy="4358878"/>
          </a:xfrm>
          <a:prstGeom prst="rect">
            <a:avLst/>
          </a:prstGeom>
          <a:noFill/>
        </p:spPr>
      </p:pic>
      <p:sp>
        <p:nvSpPr>
          <p:cNvPr id="3" name="TextBox 2">
            <a:extLst>
              <a:ext uri="{FF2B5EF4-FFF2-40B4-BE49-F238E27FC236}">
                <a16:creationId xmlns:a16="http://schemas.microsoft.com/office/drawing/2014/main" id="{B27FF0CF-3142-49E3-8D8B-CF90EB503E25}"/>
              </a:ext>
            </a:extLst>
          </p:cNvPr>
          <p:cNvSpPr txBox="1"/>
          <p:nvPr/>
        </p:nvSpPr>
        <p:spPr>
          <a:xfrm>
            <a:off x="5248275" y="2133287"/>
            <a:ext cx="1866900" cy="1477328"/>
          </a:xfrm>
          <a:prstGeom prst="rect">
            <a:avLst/>
          </a:prstGeom>
          <a:solidFill>
            <a:schemeClr val="accent1"/>
          </a:solidFill>
        </p:spPr>
        <p:txBody>
          <a:bodyPr wrap="square" rtlCol="0">
            <a:spAutoFit/>
          </a:bodyPr>
          <a:lstStyle/>
          <a:p>
            <a:r>
              <a:rPr lang="en-US" dirty="0">
                <a:solidFill>
                  <a:schemeClr val="bg1"/>
                </a:solidFill>
              </a:rPr>
              <a:t>USTOL has nearly twice the range as the comparable eVTOL</a:t>
            </a:r>
          </a:p>
        </p:txBody>
      </p:sp>
      <p:sp>
        <p:nvSpPr>
          <p:cNvPr id="5" name="Footer Placeholder 4">
            <a:extLst>
              <a:ext uri="{FF2B5EF4-FFF2-40B4-BE49-F238E27FC236}">
                <a16:creationId xmlns:a16="http://schemas.microsoft.com/office/drawing/2014/main" id="{FD0A4742-427C-4E56-BAA4-71AB973058C9}"/>
              </a:ext>
            </a:extLst>
          </p:cNvPr>
          <p:cNvSpPr>
            <a:spLocks noGrp="1"/>
          </p:cNvSpPr>
          <p:nvPr>
            <p:ph type="ftr" sz="quarter" idx="11"/>
          </p:nvPr>
        </p:nvSpPr>
        <p:spPr/>
        <p:txBody>
          <a:bodyPr/>
          <a:lstStyle/>
          <a:p>
            <a:r>
              <a:rPr lang="en-US"/>
              <a:t>Copyright David G. Ullman, 2018</a:t>
            </a:r>
            <a:endParaRPr lang="en-US" dirty="0"/>
          </a:p>
        </p:txBody>
      </p:sp>
      <p:sp>
        <p:nvSpPr>
          <p:cNvPr id="6" name="Slide Number Placeholder 5">
            <a:extLst>
              <a:ext uri="{FF2B5EF4-FFF2-40B4-BE49-F238E27FC236}">
                <a16:creationId xmlns:a16="http://schemas.microsoft.com/office/drawing/2014/main" id="{1330C673-CC8A-4C4D-B24E-377152519EF8}"/>
              </a:ext>
            </a:extLst>
          </p:cNvPr>
          <p:cNvSpPr>
            <a:spLocks noGrp="1"/>
          </p:cNvSpPr>
          <p:nvPr>
            <p:ph type="sldNum" sz="quarter" idx="12"/>
          </p:nvPr>
        </p:nvSpPr>
        <p:spPr/>
        <p:txBody>
          <a:bodyPr/>
          <a:lstStyle/>
          <a:p>
            <a:fld id="{CFB13D1D-BF2A-4550-9A91-1D141BAF5456}" type="slidenum">
              <a:rPr lang="en-US" smtClean="0"/>
              <a:t>41</a:t>
            </a:fld>
            <a:endParaRPr lang="en-US" dirty="0"/>
          </a:p>
        </p:txBody>
      </p:sp>
    </p:spTree>
    <p:extLst>
      <p:ext uri="{BB962C8B-B14F-4D97-AF65-F5344CB8AC3E}">
        <p14:creationId xmlns:p14="http://schemas.microsoft.com/office/powerpoint/2010/main" val="17838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5B43-E2F7-422C-8ABE-F9D99F2EA457}"/>
              </a:ext>
            </a:extLst>
          </p:cNvPr>
          <p:cNvSpPr>
            <a:spLocks noGrp="1"/>
          </p:cNvSpPr>
          <p:nvPr>
            <p:ph type="title"/>
          </p:nvPr>
        </p:nvSpPr>
        <p:spPr/>
        <p:txBody>
          <a:bodyPr/>
          <a:lstStyle/>
          <a:p>
            <a:r>
              <a:rPr lang="en-US" dirty="0">
                <a:latin typeface="+mn-lt"/>
                <a:ea typeface="+mn-ea"/>
                <a:cs typeface="+mn-cs"/>
              </a:rPr>
              <a:t>Takeaway #1</a:t>
            </a:r>
          </a:p>
        </p:txBody>
      </p:sp>
      <p:sp>
        <p:nvSpPr>
          <p:cNvPr id="3" name="Content Placeholder 2">
            <a:extLst>
              <a:ext uri="{FF2B5EF4-FFF2-40B4-BE49-F238E27FC236}">
                <a16:creationId xmlns:a16="http://schemas.microsoft.com/office/drawing/2014/main" id="{00475846-330F-4C44-839B-27F838B432F3}"/>
              </a:ext>
            </a:extLst>
          </p:cNvPr>
          <p:cNvSpPr>
            <a:spLocks noGrp="1"/>
          </p:cNvSpPr>
          <p:nvPr>
            <p:ph idx="1"/>
          </p:nvPr>
        </p:nvSpPr>
        <p:spPr>
          <a:xfrm>
            <a:off x="628650" y="2208378"/>
            <a:ext cx="8034087" cy="2702258"/>
          </a:xfrm>
        </p:spPr>
        <p:txBody>
          <a:bodyPr>
            <a:normAutofit/>
          </a:bodyPr>
          <a:lstStyle/>
          <a:p>
            <a:pPr marL="0" indent="0">
              <a:lnSpc>
                <a:spcPct val="110000"/>
              </a:lnSpc>
              <a:buNone/>
            </a:pPr>
            <a:r>
              <a:rPr lang="en-US" sz="3300" b="1" dirty="0"/>
              <a:t>Rotor-craft</a:t>
            </a:r>
            <a:r>
              <a:rPr lang="en-US" sz="3300" dirty="0"/>
              <a:t> may evolve into usable short distance PAVs, but regardless of battery evolution, they </a:t>
            </a:r>
            <a:r>
              <a:rPr lang="en-US" sz="3300" b="1" dirty="0"/>
              <a:t>will always be severely range limited</a:t>
            </a:r>
            <a:r>
              <a:rPr lang="en-US" sz="3300" dirty="0"/>
              <a:t> unless they go hybrid.</a:t>
            </a:r>
          </a:p>
        </p:txBody>
      </p:sp>
      <p:sp>
        <p:nvSpPr>
          <p:cNvPr id="5" name="Footer Placeholder 4">
            <a:extLst>
              <a:ext uri="{FF2B5EF4-FFF2-40B4-BE49-F238E27FC236}">
                <a16:creationId xmlns:a16="http://schemas.microsoft.com/office/drawing/2014/main" id="{3357CCDF-B153-4E45-AD87-E0A2241FBC59}"/>
              </a:ext>
            </a:extLst>
          </p:cNvPr>
          <p:cNvSpPr>
            <a:spLocks noGrp="1"/>
          </p:cNvSpPr>
          <p:nvPr>
            <p:ph type="ftr" sz="quarter" idx="11"/>
          </p:nvPr>
        </p:nvSpPr>
        <p:spPr/>
        <p:txBody>
          <a:bodyPr/>
          <a:lstStyle/>
          <a:p>
            <a:r>
              <a:rPr lang="en-US"/>
              <a:t>Copyright David G. Ullman, 2018</a:t>
            </a:r>
            <a:endParaRPr lang="en-US" dirty="0"/>
          </a:p>
        </p:txBody>
      </p:sp>
      <p:sp>
        <p:nvSpPr>
          <p:cNvPr id="6" name="Slide Number Placeholder 5">
            <a:extLst>
              <a:ext uri="{FF2B5EF4-FFF2-40B4-BE49-F238E27FC236}">
                <a16:creationId xmlns:a16="http://schemas.microsoft.com/office/drawing/2014/main" id="{48B8B187-B3F2-4637-8D70-BCE97898970D}"/>
              </a:ext>
            </a:extLst>
          </p:cNvPr>
          <p:cNvSpPr>
            <a:spLocks noGrp="1"/>
          </p:cNvSpPr>
          <p:nvPr>
            <p:ph type="sldNum" sz="quarter" idx="12"/>
          </p:nvPr>
        </p:nvSpPr>
        <p:spPr/>
        <p:txBody>
          <a:bodyPr/>
          <a:lstStyle/>
          <a:p>
            <a:fld id="{CFB13D1D-BF2A-4550-9A91-1D141BAF5456}" type="slidenum">
              <a:rPr lang="en-US" smtClean="0"/>
              <a:t>42</a:t>
            </a:fld>
            <a:endParaRPr lang="en-US" dirty="0"/>
          </a:p>
        </p:txBody>
      </p:sp>
    </p:spTree>
    <p:extLst>
      <p:ext uri="{BB962C8B-B14F-4D97-AF65-F5344CB8AC3E}">
        <p14:creationId xmlns:p14="http://schemas.microsoft.com/office/powerpoint/2010/main" val="1080602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5B43-E2F7-422C-8ABE-F9D99F2EA457}"/>
              </a:ext>
            </a:extLst>
          </p:cNvPr>
          <p:cNvSpPr>
            <a:spLocks noGrp="1"/>
          </p:cNvSpPr>
          <p:nvPr>
            <p:ph type="title"/>
          </p:nvPr>
        </p:nvSpPr>
        <p:spPr/>
        <p:txBody>
          <a:bodyPr/>
          <a:lstStyle/>
          <a:p>
            <a:r>
              <a:rPr lang="en-US" dirty="0">
                <a:latin typeface="+mn-lt"/>
                <a:ea typeface="+mn-ea"/>
                <a:cs typeface="+mn-cs"/>
              </a:rPr>
              <a:t>Takeaway #2</a:t>
            </a:r>
          </a:p>
        </p:txBody>
      </p:sp>
      <p:sp>
        <p:nvSpPr>
          <p:cNvPr id="3" name="Content Placeholder 2">
            <a:extLst>
              <a:ext uri="{FF2B5EF4-FFF2-40B4-BE49-F238E27FC236}">
                <a16:creationId xmlns:a16="http://schemas.microsoft.com/office/drawing/2014/main" id="{00475846-330F-4C44-839B-27F838B432F3}"/>
              </a:ext>
            </a:extLst>
          </p:cNvPr>
          <p:cNvSpPr>
            <a:spLocks noGrp="1"/>
          </p:cNvSpPr>
          <p:nvPr>
            <p:ph idx="1"/>
          </p:nvPr>
        </p:nvSpPr>
        <p:spPr>
          <a:xfrm>
            <a:off x="612443" y="2280029"/>
            <a:ext cx="8034087" cy="1903863"/>
          </a:xfrm>
        </p:spPr>
        <p:txBody>
          <a:bodyPr>
            <a:normAutofit/>
          </a:bodyPr>
          <a:lstStyle/>
          <a:p>
            <a:pPr marL="0" indent="0">
              <a:lnSpc>
                <a:spcPct val="110000"/>
              </a:lnSpc>
              <a:buNone/>
            </a:pPr>
            <a:r>
              <a:rPr lang="en-US" sz="3300" b="1" dirty="0"/>
              <a:t>eVTOL</a:t>
            </a:r>
            <a:r>
              <a:rPr lang="en-US" sz="3300" dirty="0"/>
              <a:t>s can be developed into short or mid-range vehicles, but they </a:t>
            </a:r>
            <a:r>
              <a:rPr lang="en-US" sz="3300" b="1" dirty="0"/>
              <a:t>will be large, may require hybrid systems and high power</a:t>
            </a:r>
            <a:r>
              <a:rPr lang="en-US" sz="3300" dirty="0"/>
              <a:t>. </a:t>
            </a:r>
          </a:p>
        </p:txBody>
      </p:sp>
      <p:sp>
        <p:nvSpPr>
          <p:cNvPr id="5" name="Footer Placeholder 4">
            <a:extLst>
              <a:ext uri="{FF2B5EF4-FFF2-40B4-BE49-F238E27FC236}">
                <a16:creationId xmlns:a16="http://schemas.microsoft.com/office/drawing/2014/main" id="{3357CCDF-B153-4E45-AD87-E0A2241FBC59}"/>
              </a:ext>
            </a:extLst>
          </p:cNvPr>
          <p:cNvSpPr>
            <a:spLocks noGrp="1"/>
          </p:cNvSpPr>
          <p:nvPr>
            <p:ph type="ftr" sz="quarter" idx="11"/>
          </p:nvPr>
        </p:nvSpPr>
        <p:spPr/>
        <p:txBody>
          <a:bodyPr/>
          <a:lstStyle/>
          <a:p>
            <a:r>
              <a:rPr lang="en-US"/>
              <a:t>Copyright David G. Ullman, 2018</a:t>
            </a:r>
            <a:endParaRPr lang="en-US" dirty="0"/>
          </a:p>
        </p:txBody>
      </p:sp>
      <p:sp>
        <p:nvSpPr>
          <p:cNvPr id="6" name="Slide Number Placeholder 5">
            <a:extLst>
              <a:ext uri="{FF2B5EF4-FFF2-40B4-BE49-F238E27FC236}">
                <a16:creationId xmlns:a16="http://schemas.microsoft.com/office/drawing/2014/main" id="{48B8B187-B3F2-4637-8D70-BCE97898970D}"/>
              </a:ext>
            </a:extLst>
          </p:cNvPr>
          <p:cNvSpPr>
            <a:spLocks noGrp="1"/>
          </p:cNvSpPr>
          <p:nvPr>
            <p:ph type="sldNum" sz="quarter" idx="12"/>
          </p:nvPr>
        </p:nvSpPr>
        <p:spPr/>
        <p:txBody>
          <a:bodyPr/>
          <a:lstStyle/>
          <a:p>
            <a:fld id="{CFB13D1D-BF2A-4550-9A91-1D141BAF5456}" type="slidenum">
              <a:rPr lang="en-US" smtClean="0"/>
              <a:t>43</a:t>
            </a:fld>
            <a:endParaRPr lang="en-US" dirty="0"/>
          </a:p>
        </p:txBody>
      </p:sp>
    </p:spTree>
    <p:extLst>
      <p:ext uri="{BB962C8B-B14F-4D97-AF65-F5344CB8AC3E}">
        <p14:creationId xmlns:p14="http://schemas.microsoft.com/office/powerpoint/2010/main" val="286343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5B43-E2F7-422C-8ABE-F9D99F2EA457}"/>
              </a:ext>
            </a:extLst>
          </p:cNvPr>
          <p:cNvSpPr>
            <a:spLocks noGrp="1"/>
          </p:cNvSpPr>
          <p:nvPr>
            <p:ph type="title"/>
          </p:nvPr>
        </p:nvSpPr>
        <p:spPr/>
        <p:txBody>
          <a:bodyPr/>
          <a:lstStyle/>
          <a:p>
            <a:pPr>
              <a:lnSpc>
                <a:spcPct val="110000"/>
              </a:lnSpc>
              <a:spcBef>
                <a:spcPts val="750"/>
              </a:spcBef>
            </a:pPr>
            <a:r>
              <a:rPr lang="en-US" dirty="0">
                <a:latin typeface="+mn-lt"/>
                <a:ea typeface="+mn-ea"/>
                <a:cs typeface="+mn-cs"/>
              </a:rPr>
              <a:t>Takeaway #3</a:t>
            </a:r>
          </a:p>
        </p:txBody>
      </p:sp>
      <p:sp>
        <p:nvSpPr>
          <p:cNvPr id="3" name="Content Placeholder 2">
            <a:extLst>
              <a:ext uri="{FF2B5EF4-FFF2-40B4-BE49-F238E27FC236}">
                <a16:creationId xmlns:a16="http://schemas.microsoft.com/office/drawing/2014/main" id="{00475846-330F-4C44-839B-27F838B432F3}"/>
              </a:ext>
            </a:extLst>
          </p:cNvPr>
          <p:cNvSpPr>
            <a:spLocks noGrp="1"/>
          </p:cNvSpPr>
          <p:nvPr>
            <p:ph idx="1"/>
          </p:nvPr>
        </p:nvSpPr>
        <p:spPr>
          <a:xfrm>
            <a:off x="628650" y="1949116"/>
            <a:ext cx="8034087" cy="3777791"/>
          </a:xfrm>
        </p:spPr>
        <p:txBody>
          <a:bodyPr>
            <a:noAutofit/>
          </a:bodyPr>
          <a:lstStyle/>
          <a:p>
            <a:pPr marL="0" indent="0">
              <a:lnSpc>
                <a:spcPct val="110000"/>
              </a:lnSpc>
              <a:buNone/>
            </a:pPr>
            <a:r>
              <a:rPr lang="en-US" sz="3300" b="1" dirty="0"/>
              <a:t>USTOLs</a:t>
            </a:r>
            <a:r>
              <a:rPr lang="en-US" sz="3300" dirty="0"/>
              <a:t> have the potential to be </a:t>
            </a:r>
            <a:r>
              <a:rPr lang="en-US" sz="3300" b="1" dirty="0"/>
              <a:t>a good mid to long range electric air vehicle solution</a:t>
            </a:r>
            <a:r>
              <a:rPr lang="en-US" sz="3300" dirty="0"/>
              <a:t>. </a:t>
            </a:r>
          </a:p>
          <a:p>
            <a:pPr marL="0" indent="0">
              <a:lnSpc>
                <a:spcPct val="110000"/>
              </a:lnSpc>
              <a:buNone/>
            </a:pPr>
            <a:r>
              <a:rPr lang="en-US" sz="3300" dirty="0"/>
              <a:t>Regardless of mission </a:t>
            </a:r>
            <a:r>
              <a:rPr lang="en-US" sz="3300" b="1" dirty="0"/>
              <a:t>USTOLs require about 1/3 the energy as eVTOLs</a:t>
            </a:r>
            <a:r>
              <a:rPr lang="en-US" sz="3300" dirty="0"/>
              <a:t>!</a:t>
            </a:r>
          </a:p>
          <a:p>
            <a:pPr marL="0" indent="0">
              <a:lnSpc>
                <a:spcPct val="110000"/>
              </a:lnSpc>
              <a:buNone/>
            </a:pPr>
            <a:r>
              <a:rPr lang="en-US" sz="3300" dirty="0"/>
              <a:t>Depending on take-off distance, </a:t>
            </a:r>
            <a:r>
              <a:rPr lang="en-US" sz="3300" b="1" dirty="0"/>
              <a:t>USTOLs require much less  power than eVTOLs</a:t>
            </a:r>
            <a:r>
              <a:rPr lang="en-US" sz="3300" dirty="0"/>
              <a:t>.  </a:t>
            </a:r>
          </a:p>
        </p:txBody>
      </p:sp>
      <p:sp>
        <p:nvSpPr>
          <p:cNvPr id="5" name="Footer Placeholder 4">
            <a:extLst>
              <a:ext uri="{FF2B5EF4-FFF2-40B4-BE49-F238E27FC236}">
                <a16:creationId xmlns:a16="http://schemas.microsoft.com/office/drawing/2014/main" id="{3357CCDF-B153-4E45-AD87-E0A2241FBC59}"/>
              </a:ext>
            </a:extLst>
          </p:cNvPr>
          <p:cNvSpPr>
            <a:spLocks noGrp="1"/>
          </p:cNvSpPr>
          <p:nvPr>
            <p:ph type="ftr" sz="quarter" idx="11"/>
          </p:nvPr>
        </p:nvSpPr>
        <p:spPr/>
        <p:txBody>
          <a:bodyPr/>
          <a:lstStyle/>
          <a:p>
            <a:r>
              <a:rPr lang="en-US"/>
              <a:t>Copyright David G. Ullman, 2018</a:t>
            </a:r>
            <a:endParaRPr lang="en-US" dirty="0"/>
          </a:p>
        </p:txBody>
      </p:sp>
      <p:sp>
        <p:nvSpPr>
          <p:cNvPr id="6" name="Slide Number Placeholder 5">
            <a:extLst>
              <a:ext uri="{FF2B5EF4-FFF2-40B4-BE49-F238E27FC236}">
                <a16:creationId xmlns:a16="http://schemas.microsoft.com/office/drawing/2014/main" id="{48B8B187-B3F2-4637-8D70-BCE97898970D}"/>
              </a:ext>
            </a:extLst>
          </p:cNvPr>
          <p:cNvSpPr>
            <a:spLocks noGrp="1"/>
          </p:cNvSpPr>
          <p:nvPr>
            <p:ph type="sldNum" sz="quarter" idx="12"/>
          </p:nvPr>
        </p:nvSpPr>
        <p:spPr/>
        <p:txBody>
          <a:bodyPr/>
          <a:lstStyle/>
          <a:p>
            <a:fld id="{CFB13D1D-BF2A-4550-9A91-1D141BAF5456}" type="slidenum">
              <a:rPr lang="en-US" smtClean="0"/>
              <a:t>44</a:t>
            </a:fld>
            <a:endParaRPr lang="en-US" dirty="0"/>
          </a:p>
        </p:txBody>
      </p:sp>
    </p:spTree>
    <p:extLst>
      <p:ext uri="{BB962C8B-B14F-4D97-AF65-F5344CB8AC3E}">
        <p14:creationId xmlns:p14="http://schemas.microsoft.com/office/powerpoint/2010/main" val="10393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5B43-E2F7-422C-8ABE-F9D99F2EA457}"/>
              </a:ext>
            </a:extLst>
          </p:cNvPr>
          <p:cNvSpPr>
            <a:spLocks noGrp="1"/>
          </p:cNvSpPr>
          <p:nvPr>
            <p:ph type="title"/>
          </p:nvPr>
        </p:nvSpPr>
        <p:spPr/>
        <p:txBody>
          <a:bodyPr/>
          <a:lstStyle/>
          <a:p>
            <a:pPr>
              <a:lnSpc>
                <a:spcPct val="110000"/>
              </a:lnSpc>
              <a:spcBef>
                <a:spcPts val="750"/>
              </a:spcBef>
            </a:pPr>
            <a:r>
              <a:rPr lang="en-US" dirty="0">
                <a:latin typeface="+mn-lt"/>
                <a:ea typeface="+mn-ea"/>
                <a:cs typeface="+mn-cs"/>
              </a:rPr>
              <a:t>Takeaway #4</a:t>
            </a:r>
          </a:p>
        </p:txBody>
      </p:sp>
      <p:sp>
        <p:nvSpPr>
          <p:cNvPr id="3" name="Content Placeholder 2">
            <a:extLst>
              <a:ext uri="{FF2B5EF4-FFF2-40B4-BE49-F238E27FC236}">
                <a16:creationId xmlns:a16="http://schemas.microsoft.com/office/drawing/2014/main" id="{00475846-330F-4C44-839B-27F838B432F3}"/>
              </a:ext>
            </a:extLst>
          </p:cNvPr>
          <p:cNvSpPr>
            <a:spLocks noGrp="1"/>
          </p:cNvSpPr>
          <p:nvPr>
            <p:ph idx="1"/>
          </p:nvPr>
        </p:nvSpPr>
        <p:spPr>
          <a:xfrm>
            <a:off x="628650" y="1949116"/>
            <a:ext cx="8066680" cy="3473310"/>
          </a:xfrm>
        </p:spPr>
        <p:txBody>
          <a:bodyPr>
            <a:noAutofit/>
          </a:bodyPr>
          <a:lstStyle/>
          <a:p>
            <a:pPr marL="0" indent="0">
              <a:lnSpc>
                <a:spcPct val="110000"/>
              </a:lnSpc>
              <a:buNone/>
            </a:pPr>
            <a:r>
              <a:rPr lang="en-US" sz="3000" b="1" dirty="0"/>
              <a:t>PAI (Propulsion Airframe Interaction)  is under-studied in the current PAV frenzy</a:t>
            </a:r>
            <a:r>
              <a:rPr lang="en-US" sz="3000" dirty="0"/>
              <a:t>.  Most rotor-craft and eVTOLs use brute force where there might be more subtle solutions leading to great energy savings and power/noise reduction.</a:t>
            </a:r>
          </a:p>
          <a:p>
            <a:pPr marL="0" indent="0">
              <a:lnSpc>
                <a:spcPct val="110000"/>
              </a:lnSpc>
              <a:buNone/>
            </a:pPr>
            <a:r>
              <a:rPr lang="en-US" sz="3000" b="1" dirty="0"/>
              <a:t>The IDEAL project uses DEP with EDFs leveraging PAI to achieve USTOL</a:t>
            </a:r>
            <a:r>
              <a:rPr lang="en-US" sz="3000" dirty="0"/>
              <a:t>.</a:t>
            </a:r>
          </a:p>
        </p:txBody>
      </p:sp>
      <p:sp>
        <p:nvSpPr>
          <p:cNvPr id="5" name="Footer Placeholder 4">
            <a:extLst>
              <a:ext uri="{FF2B5EF4-FFF2-40B4-BE49-F238E27FC236}">
                <a16:creationId xmlns:a16="http://schemas.microsoft.com/office/drawing/2014/main" id="{3357CCDF-B153-4E45-AD87-E0A2241FBC59}"/>
              </a:ext>
            </a:extLst>
          </p:cNvPr>
          <p:cNvSpPr>
            <a:spLocks noGrp="1"/>
          </p:cNvSpPr>
          <p:nvPr>
            <p:ph type="ftr" sz="quarter" idx="11"/>
          </p:nvPr>
        </p:nvSpPr>
        <p:spPr/>
        <p:txBody>
          <a:bodyPr/>
          <a:lstStyle/>
          <a:p>
            <a:r>
              <a:rPr lang="en-US"/>
              <a:t>Copyright David G. Ullman, 2018</a:t>
            </a:r>
            <a:endParaRPr lang="en-US" dirty="0"/>
          </a:p>
        </p:txBody>
      </p:sp>
      <p:sp>
        <p:nvSpPr>
          <p:cNvPr id="6" name="Slide Number Placeholder 5">
            <a:extLst>
              <a:ext uri="{FF2B5EF4-FFF2-40B4-BE49-F238E27FC236}">
                <a16:creationId xmlns:a16="http://schemas.microsoft.com/office/drawing/2014/main" id="{48B8B187-B3F2-4637-8D70-BCE97898970D}"/>
              </a:ext>
            </a:extLst>
          </p:cNvPr>
          <p:cNvSpPr>
            <a:spLocks noGrp="1"/>
          </p:cNvSpPr>
          <p:nvPr>
            <p:ph type="sldNum" sz="quarter" idx="12"/>
          </p:nvPr>
        </p:nvSpPr>
        <p:spPr/>
        <p:txBody>
          <a:bodyPr/>
          <a:lstStyle/>
          <a:p>
            <a:fld id="{CFB13D1D-BF2A-4550-9A91-1D141BAF5456}" type="slidenum">
              <a:rPr lang="en-US" smtClean="0"/>
              <a:t>45</a:t>
            </a:fld>
            <a:endParaRPr lang="en-US" dirty="0"/>
          </a:p>
        </p:txBody>
      </p:sp>
    </p:spTree>
    <p:extLst>
      <p:ext uri="{BB962C8B-B14F-4D97-AF65-F5344CB8AC3E}">
        <p14:creationId xmlns:p14="http://schemas.microsoft.com/office/powerpoint/2010/main" val="10233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Magic or Divine intervention needed for PAV Success</a:t>
            </a:r>
          </a:p>
        </p:txBody>
      </p:sp>
      <p:sp>
        <p:nvSpPr>
          <p:cNvPr id="3" name="Content Placeholder 2"/>
          <p:cNvSpPr>
            <a:spLocks noGrp="1"/>
          </p:cNvSpPr>
          <p:nvPr>
            <p:ph idx="1"/>
          </p:nvPr>
        </p:nvSpPr>
        <p:spPr/>
        <p:txBody>
          <a:bodyPr>
            <a:normAutofit fontScale="92500" lnSpcReduction="10000"/>
          </a:bodyPr>
          <a:lstStyle/>
          <a:p>
            <a:r>
              <a:rPr lang="en-US" dirty="0"/>
              <a:t>Battery energy density doubled</a:t>
            </a:r>
          </a:p>
          <a:p>
            <a:r>
              <a:rPr lang="en-US" dirty="0"/>
              <a:t>VTOL aircraft developed</a:t>
            </a:r>
          </a:p>
          <a:p>
            <a:r>
              <a:rPr lang="en-US" dirty="0"/>
              <a:t>Noise issues abated</a:t>
            </a:r>
          </a:p>
          <a:p>
            <a:r>
              <a:rPr lang="en-US" dirty="0"/>
              <a:t>Pilots found</a:t>
            </a:r>
          </a:p>
          <a:p>
            <a:r>
              <a:rPr lang="en-US" dirty="0"/>
              <a:t>Regulations developed</a:t>
            </a:r>
          </a:p>
          <a:p>
            <a:r>
              <a:rPr lang="en-US" dirty="0"/>
              <a:t>Societal acceptance</a:t>
            </a:r>
          </a:p>
          <a:p>
            <a:pPr lvl="1"/>
            <a:r>
              <a:rPr lang="en-US" dirty="0"/>
              <a:t>Noise</a:t>
            </a:r>
          </a:p>
          <a:p>
            <a:pPr lvl="1"/>
            <a:r>
              <a:rPr lang="en-US" dirty="0"/>
              <a:t>Autonomy</a:t>
            </a:r>
          </a:p>
          <a:p>
            <a:pPr lvl="1"/>
            <a:r>
              <a:rPr lang="en-US" dirty="0"/>
              <a:t>Safety perception</a:t>
            </a:r>
          </a:p>
          <a:p>
            <a:endParaRPr lang="en-US" dirty="0"/>
          </a:p>
        </p:txBody>
      </p:sp>
      <p:sp>
        <p:nvSpPr>
          <p:cNvPr id="4" name="Footer Placeholder 3">
            <a:extLst>
              <a:ext uri="{FF2B5EF4-FFF2-40B4-BE49-F238E27FC236}">
                <a16:creationId xmlns:a16="http://schemas.microsoft.com/office/drawing/2014/main" id="{1450B5D3-9DD3-42F5-9604-147971ED1E13}"/>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3B854C0B-C9B0-488C-9F9C-62E726618969}"/>
              </a:ext>
            </a:extLst>
          </p:cNvPr>
          <p:cNvSpPr>
            <a:spLocks noGrp="1"/>
          </p:cNvSpPr>
          <p:nvPr>
            <p:ph type="sldNum" sz="quarter" idx="12"/>
          </p:nvPr>
        </p:nvSpPr>
        <p:spPr/>
        <p:txBody>
          <a:bodyPr/>
          <a:lstStyle/>
          <a:p>
            <a:fld id="{A57D1E25-5A0F-4137-A7A5-86CDE349C6D1}"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Prediction: Our grandchildren will see, at the very least, limited implementation of Personal Air Vehicles. (PAVs).</a:t>
            </a:r>
          </a:p>
        </p:txBody>
      </p:sp>
      <p:sp>
        <p:nvSpPr>
          <p:cNvPr id="3" name="Content Placeholder 2"/>
          <p:cNvSpPr>
            <a:spLocks noGrp="1"/>
          </p:cNvSpPr>
          <p:nvPr>
            <p:ph idx="1"/>
          </p:nvPr>
        </p:nvSpPr>
        <p:spPr>
          <a:xfrm>
            <a:off x="457200" y="1828800"/>
            <a:ext cx="8229600" cy="4343400"/>
          </a:xfrm>
        </p:spPr>
        <p:txBody>
          <a:bodyPr>
            <a:normAutofit fontScale="77500" lnSpcReduction="20000"/>
          </a:bodyPr>
          <a:lstStyle/>
          <a:p>
            <a:pPr lvl="0" fontAlgn="base"/>
            <a:r>
              <a:rPr lang="en-US" dirty="0"/>
              <a:t>The savings that PAVs could provide make the infrastructure changes worth the cost. </a:t>
            </a:r>
          </a:p>
          <a:p>
            <a:pPr lvl="0" fontAlgn="base"/>
            <a:r>
              <a:rPr lang="en-US" dirty="0"/>
              <a:t>VTOL type aircraft are the most likely to become the standard for urban PAVs.</a:t>
            </a:r>
          </a:p>
          <a:p>
            <a:pPr lvl="0" fontAlgn="base"/>
            <a:r>
              <a:rPr lang="en-US" dirty="0"/>
              <a:t>USTOL aircraft may also evolve for inter-urban needs.</a:t>
            </a:r>
          </a:p>
          <a:p>
            <a:pPr lvl="0" fontAlgn="base"/>
            <a:r>
              <a:rPr lang="en-US" dirty="0"/>
              <a:t>With many companies currently engaged in this endeavor, people are going to be increasingly interested in this mode of transportation, leading to an increase in acceptance.</a:t>
            </a:r>
          </a:p>
          <a:p>
            <a:pPr lvl="0" fontAlgn="base"/>
            <a:r>
              <a:rPr lang="en-US" dirty="0"/>
              <a:t>While it has been historically impossible to provide a car like experience in a flying vehicle, technology breakthroughs are changing that.</a:t>
            </a:r>
          </a:p>
          <a:p>
            <a:endParaRPr lang="en-US" dirty="0"/>
          </a:p>
        </p:txBody>
      </p:sp>
      <p:sp>
        <p:nvSpPr>
          <p:cNvPr id="4" name="Footer Placeholder 3">
            <a:extLst>
              <a:ext uri="{FF2B5EF4-FFF2-40B4-BE49-F238E27FC236}">
                <a16:creationId xmlns:a16="http://schemas.microsoft.com/office/drawing/2014/main" id="{BC1000AA-0392-4E95-8FCB-7188EAD1B49D}"/>
              </a:ext>
            </a:extLst>
          </p:cNvPr>
          <p:cNvSpPr>
            <a:spLocks noGrp="1"/>
          </p:cNvSpPr>
          <p:nvPr>
            <p:ph type="ftr" sz="quarter" idx="11"/>
          </p:nvPr>
        </p:nvSpPr>
        <p:spPr/>
        <p:txBody>
          <a:bodyPr/>
          <a:lstStyle/>
          <a:p>
            <a:r>
              <a:rPr lang="en-US" dirty="0"/>
              <a:t>Copyright David G. Ullman, 2018</a:t>
            </a:r>
          </a:p>
        </p:txBody>
      </p:sp>
      <p:sp>
        <p:nvSpPr>
          <p:cNvPr id="5" name="Slide Number Placeholder 4">
            <a:extLst>
              <a:ext uri="{FF2B5EF4-FFF2-40B4-BE49-F238E27FC236}">
                <a16:creationId xmlns:a16="http://schemas.microsoft.com/office/drawing/2014/main" id="{45ED1716-65A8-4271-B781-5069B9A3E049}"/>
              </a:ext>
            </a:extLst>
          </p:cNvPr>
          <p:cNvSpPr>
            <a:spLocks noGrp="1"/>
          </p:cNvSpPr>
          <p:nvPr>
            <p:ph type="sldNum" sz="quarter" idx="12"/>
          </p:nvPr>
        </p:nvSpPr>
        <p:spPr/>
        <p:txBody>
          <a:bodyPr/>
          <a:lstStyle/>
          <a:p>
            <a:fld id="{A57D1E25-5A0F-4137-A7A5-86CDE349C6D1}" type="slidenum">
              <a:rPr lang="en-US" smtClean="0"/>
              <a:pPr/>
              <a:t>47</a:t>
            </a:fld>
            <a:endParaRPr lang="en-US" dirty="0"/>
          </a:p>
        </p:txBody>
      </p:sp>
    </p:spTree>
    <p:extLst>
      <p:ext uri="{BB962C8B-B14F-4D97-AF65-F5344CB8AC3E}">
        <p14:creationId xmlns:p14="http://schemas.microsoft.com/office/powerpoint/2010/main" val="178889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Prediction: Our grandchildren will see autonomous airplanes.</a:t>
            </a:r>
            <a:endParaRPr lang="en-US" dirty="0"/>
          </a:p>
        </p:txBody>
      </p:sp>
      <p:sp>
        <p:nvSpPr>
          <p:cNvPr id="3" name="Content Placeholder 2"/>
          <p:cNvSpPr>
            <a:spLocks noGrp="1"/>
          </p:cNvSpPr>
          <p:nvPr>
            <p:ph idx="1"/>
          </p:nvPr>
        </p:nvSpPr>
        <p:spPr/>
        <p:txBody>
          <a:bodyPr>
            <a:normAutofit lnSpcReduction="10000"/>
          </a:bodyPr>
          <a:lstStyle/>
          <a:p>
            <a:r>
              <a:rPr lang="en-US" dirty="0"/>
              <a:t>Drones fly autonomously for many applications.</a:t>
            </a:r>
          </a:p>
          <a:p>
            <a:r>
              <a:rPr lang="en-US" dirty="0"/>
              <a:t>Commercial aircraft can already take off, navigate, and land without human aid.  </a:t>
            </a:r>
          </a:p>
          <a:p>
            <a:r>
              <a:rPr lang="en-US" dirty="0"/>
              <a:t>With a current and increasing shortage of pilots there is an incentive to automate what we can.  </a:t>
            </a:r>
          </a:p>
          <a:p>
            <a:r>
              <a:rPr lang="en-US" dirty="0"/>
              <a:t>Personal Air Vehicles (PAVs) demand autonomy </a:t>
            </a:r>
          </a:p>
          <a:p>
            <a:endParaRPr lang="en-US" dirty="0"/>
          </a:p>
        </p:txBody>
      </p:sp>
      <p:sp>
        <p:nvSpPr>
          <p:cNvPr id="4" name="Footer Placeholder 3">
            <a:extLst>
              <a:ext uri="{FF2B5EF4-FFF2-40B4-BE49-F238E27FC236}">
                <a16:creationId xmlns:a16="http://schemas.microsoft.com/office/drawing/2014/main" id="{E04E26AC-CBC3-4E45-B7A9-5BBF432D6134}"/>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E8ACB4D3-210C-4563-ACE0-37572711EBBD}"/>
              </a:ext>
            </a:extLst>
          </p:cNvPr>
          <p:cNvSpPr>
            <a:spLocks noGrp="1"/>
          </p:cNvSpPr>
          <p:nvPr>
            <p:ph type="sldNum" sz="quarter" idx="12"/>
          </p:nvPr>
        </p:nvSpPr>
        <p:spPr/>
        <p:txBody>
          <a:bodyPr/>
          <a:lstStyle/>
          <a:p>
            <a:fld id="{A57D1E25-5A0F-4137-A7A5-86CDE349C6D1}"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Prediction: Our grandchildren will see a change in infrastructure.  </a:t>
            </a:r>
          </a:p>
        </p:txBody>
      </p:sp>
      <p:sp>
        <p:nvSpPr>
          <p:cNvPr id="3" name="Content Placeholder 2"/>
          <p:cNvSpPr>
            <a:spLocks noGrp="1"/>
          </p:cNvSpPr>
          <p:nvPr>
            <p:ph idx="1"/>
          </p:nvPr>
        </p:nvSpPr>
        <p:spPr/>
        <p:txBody>
          <a:bodyPr>
            <a:normAutofit fontScale="92500" lnSpcReduction="20000"/>
          </a:bodyPr>
          <a:lstStyle/>
          <a:p>
            <a:r>
              <a:rPr lang="en-US" dirty="0"/>
              <a:t>With the evolution of drones, PAVS, air satellites  and other new types of aircraft, there will also need to be an evolution in the infrastructure to support them. </a:t>
            </a:r>
          </a:p>
          <a:p>
            <a:r>
              <a:rPr lang="en-US" dirty="0"/>
              <a:t>Droneports, vertiports, miniports, bigger airports and the like will co-develop.  It is very unclear what this will look like or how many there will be.</a:t>
            </a:r>
            <a:endParaRPr lang="en-US" b="1" dirty="0"/>
          </a:p>
          <a:p>
            <a:r>
              <a:rPr lang="en-US" dirty="0"/>
              <a:t>UBER and others have gone as far as suggesting air taxi vertiports in highway clover leafs.  </a:t>
            </a:r>
          </a:p>
          <a:p>
            <a:r>
              <a:rPr lang="en-US" dirty="0"/>
              <a:t>Many have suggested air-taxi terminals on roof tops or in neighborhoods.</a:t>
            </a:r>
            <a:endParaRPr lang="en-US" b="1" dirty="0"/>
          </a:p>
          <a:p>
            <a:endParaRPr lang="en-US" dirty="0"/>
          </a:p>
        </p:txBody>
      </p:sp>
      <p:sp>
        <p:nvSpPr>
          <p:cNvPr id="4" name="Footer Placeholder 3">
            <a:extLst>
              <a:ext uri="{FF2B5EF4-FFF2-40B4-BE49-F238E27FC236}">
                <a16:creationId xmlns:a16="http://schemas.microsoft.com/office/drawing/2014/main" id="{C0C803C0-1567-44C4-B1BD-356D1C3E18FF}"/>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4D2F1B14-D39A-4640-AE39-B2B5488AEA26}"/>
              </a:ext>
            </a:extLst>
          </p:cNvPr>
          <p:cNvSpPr>
            <a:spLocks noGrp="1"/>
          </p:cNvSpPr>
          <p:nvPr>
            <p:ph type="sldNum" sz="quarter" idx="12"/>
          </p:nvPr>
        </p:nvSpPr>
        <p:spPr/>
        <p:txBody>
          <a:bodyPr/>
          <a:lstStyle/>
          <a:p>
            <a:fld id="{A57D1E25-5A0F-4137-A7A5-86CDE349C6D1}"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4648200" cy="6096000"/>
          </a:xfrm>
        </p:spPr>
        <p:txBody>
          <a:bodyPr>
            <a:normAutofit fontScale="92500" lnSpcReduction="20000"/>
          </a:bodyPr>
          <a:lstStyle/>
          <a:p>
            <a:r>
              <a:rPr lang="en-US" dirty="0"/>
              <a:t>Book written by Honors College students at Oregon State University (OSU) in class titled: “The History of Aviation 1800-2200”</a:t>
            </a:r>
          </a:p>
          <a:p>
            <a:r>
              <a:rPr lang="en-US" dirty="0"/>
              <a:t>Students are 19-22 years old, so their grandchildren will be aware in 2050. </a:t>
            </a:r>
          </a:p>
          <a:p>
            <a:r>
              <a:rPr lang="en-US" dirty="0"/>
              <a:t>Book available here, on Amazon and other sites</a:t>
            </a:r>
          </a:p>
          <a:p>
            <a:r>
              <a:rPr lang="en-US" dirty="0"/>
              <a:t>Price $15.00.  Profits go to OSU Honors College.</a:t>
            </a:r>
          </a:p>
          <a:p>
            <a:r>
              <a:rPr lang="en-US" dirty="0"/>
              <a:t>Self published on CreateSpace.com</a:t>
            </a:r>
          </a:p>
        </p:txBody>
      </p:sp>
      <p:pic>
        <p:nvPicPr>
          <p:cNvPr id="4" name="Picture 3" descr="A picture containing outdoor, nature, sky&#10;&#10;Description generated with very high confidence">
            <a:extLst>
              <a:ext uri="{FF2B5EF4-FFF2-40B4-BE49-F238E27FC236}">
                <a16:creationId xmlns:a16="http://schemas.microsoft.com/office/drawing/2014/main" id="{85E86576-F9E3-47A5-8654-5EA3DD8FF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75557"/>
            <a:ext cx="3241312" cy="4648200"/>
          </a:xfrm>
          <a:prstGeom prst="rect">
            <a:avLst/>
          </a:prstGeom>
        </p:spPr>
      </p:pic>
      <p:sp>
        <p:nvSpPr>
          <p:cNvPr id="5" name="Footer Placeholder 4">
            <a:extLst>
              <a:ext uri="{FF2B5EF4-FFF2-40B4-BE49-F238E27FC236}">
                <a16:creationId xmlns:a16="http://schemas.microsoft.com/office/drawing/2014/main" id="{8B7AF53B-BBEB-4D89-BE6D-CF0C26A62E05}"/>
              </a:ext>
            </a:extLst>
          </p:cNvPr>
          <p:cNvSpPr>
            <a:spLocks noGrp="1"/>
          </p:cNvSpPr>
          <p:nvPr>
            <p:ph type="ftr" sz="quarter" idx="11"/>
          </p:nvPr>
        </p:nvSpPr>
        <p:spPr/>
        <p:txBody>
          <a:bodyPr/>
          <a:lstStyle/>
          <a:p>
            <a:r>
              <a:rPr lang="en-US"/>
              <a:t>Copyright David G. Ullman, 2018</a:t>
            </a:r>
            <a:endParaRPr lang="en-US" dirty="0"/>
          </a:p>
        </p:txBody>
      </p:sp>
      <p:sp>
        <p:nvSpPr>
          <p:cNvPr id="6" name="Slide Number Placeholder 5">
            <a:extLst>
              <a:ext uri="{FF2B5EF4-FFF2-40B4-BE49-F238E27FC236}">
                <a16:creationId xmlns:a16="http://schemas.microsoft.com/office/drawing/2014/main" id="{B664D9D5-B065-4238-8E60-84BEB7D6A39E}"/>
              </a:ext>
            </a:extLst>
          </p:cNvPr>
          <p:cNvSpPr>
            <a:spLocks noGrp="1"/>
          </p:cNvSpPr>
          <p:nvPr>
            <p:ph type="sldNum" sz="quarter" idx="12"/>
          </p:nvPr>
        </p:nvSpPr>
        <p:spPr/>
        <p:txBody>
          <a:bodyPr/>
          <a:lstStyle/>
          <a:p>
            <a:fld id="{A57D1E25-5A0F-4137-A7A5-86CDE349C6D1}"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Prediction: Our grandchildren will see more airplanes in the sky.</a:t>
            </a:r>
            <a:endParaRPr lang="en-US" dirty="0"/>
          </a:p>
        </p:txBody>
      </p:sp>
      <p:sp>
        <p:nvSpPr>
          <p:cNvPr id="3" name="Content Placeholder 2"/>
          <p:cNvSpPr>
            <a:spLocks noGrp="1"/>
          </p:cNvSpPr>
          <p:nvPr>
            <p:ph idx="1"/>
          </p:nvPr>
        </p:nvSpPr>
        <p:spPr/>
        <p:txBody>
          <a:bodyPr>
            <a:normAutofit/>
          </a:bodyPr>
          <a:lstStyle/>
          <a:p>
            <a:r>
              <a:rPr lang="en-US" dirty="0"/>
              <a:t>With the maturation of drones, introduction of sky-taxis (PAVs) and atmospheric satellites, and the continuing increase in commercial air traffic, the skies will become more crowded.  </a:t>
            </a:r>
          </a:p>
          <a:p>
            <a:r>
              <a:rPr lang="en-US" dirty="0"/>
              <a:t>The future of atmospheric aviation looks bright. </a:t>
            </a:r>
          </a:p>
          <a:p>
            <a:r>
              <a:rPr lang="en-US" dirty="0"/>
              <a:t>The next thirty five years will see more-of-the-same mixed with radically new aircraft.  </a:t>
            </a:r>
          </a:p>
          <a:p>
            <a:pPr>
              <a:buNone/>
            </a:pPr>
            <a:endParaRPr lang="en-US" dirty="0"/>
          </a:p>
          <a:p>
            <a:endParaRPr lang="en-US" dirty="0"/>
          </a:p>
        </p:txBody>
      </p:sp>
      <p:sp>
        <p:nvSpPr>
          <p:cNvPr id="4" name="Footer Placeholder 3">
            <a:extLst>
              <a:ext uri="{FF2B5EF4-FFF2-40B4-BE49-F238E27FC236}">
                <a16:creationId xmlns:a16="http://schemas.microsoft.com/office/drawing/2014/main" id="{A1DBE364-5DDC-46C0-BF43-74A8E08D61DC}"/>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26B12E43-7A77-43CE-B868-B40726AA9CBC}"/>
              </a:ext>
            </a:extLst>
          </p:cNvPr>
          <p:cNvSpPr>
            <a:spLocks noGrp="1"/>
          </p:cNvSpPr>
          <p:nvPr>
            <p:ph type="sldNum" sz="quarter" idx="12"/>
          </p:nvPr>
        </p:nvSpPr>
        <p:spPr/>
        <p:txBody>
          <a:bodyPr/>
          <a:lstStyle/>
          <a:p>
            <a:fld id="{A57D1E25-5A0F-4137-A7A5-86CDE349C6D1}"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a:t>Prediction: Our grandchildren may see bluer skies.</a:t>
            </a:r>
            <a:br>
              <a:rPr lang="en-US" b="1" dirty="0"/>
            </a:br>
            <a:endParaRPr lang="en-US" dirty="0"/>
          </a:p>
        </p:txBody>
      </p:sp>
      <p:sp>
        <p:nvSpPr>
          <p:cNvPr id="3" name="Content Placeholder 2"/>
          <p:cNvSpPr>
            <a:spLocks noGrp="1"/>
          </p:cNvSpPr>
          <p:nvPr>
            <p:ph idx="1"/>
          </p:nvPr>
        </p:nvSpPr>
        <p:spPr>
          <a:xfrm>
            <a:off x="457200" y="1524000"/>
            <a:ext cx="8229600" cy="4724400"/>
          </a:xfrm>
        </p:spPr>
        <p:txBody>
          <a:bodyPr>
            <a:normAutofit fontScale="92500" lnSpcReduction="20000"/>
          </a:bodyPr>
          <a:lstStyle/>
          <a:p>
            <a:r>
              <a:rPr lang="en-US" dirty="0"/>
              <a:t>Airplanes will be cleaner leading to less emissions and cleaner skies.</a:t>
            </a:r>
          </a:p>
          <a:p>
            <a:r>
              <a:rPr lang="en-US" dirty="0"/>
              <a:t>Drones will be electric with the electricity coming from clean sources.</a:t>
            </a:r>
          </a:p>
          <a:p>
            <a:r>
              <a:rPr lang="en-US" dirty="0"/>
              <a:t>Commercial transportation will continue to grow, but at the same time get cleaner and more efficient.</a:t>
            </a:r>
          </a:p>
          <a:p>
            <a:r>
              <a:rPr lang="en-US" dirty="0"/>
              <a:t>GA will be a mix of IC, hybrids and electrics.</a:t>
            </a:r>
          </a:p>
          <a:p>
            <a:r>
              <a:rPr lang="en-US" dirty="0"/>
              <a:t>Some GA aircraft flying now will still be in the air.</a:t>
            </a:r>
          </a:p>
          <a:p>
            <a:r>
              <a:rPr lang="en-US" dirty="0"/>
              <a:t>Personal Air Vehicles (PAVs) or air-taxis will be common and may be electric or hybrid.</a:t>
            </a:r>
          </a:p>
        </p:txBody>
      </p:sp>
      <p:sp>
        <p:nvSpPr>
          <p:cNvPr id="4" name="Footer Placeholder 3">
            <a:extLst>
              <a:ext uri="{FF2B5EF4-FFF2-40B4-BE49-F238E27FC236}">
                <a16:creationId xmlns:a16="http://schemas.microsoft.com/office/drawing/2014/main" id="{D622FCBE-3251-4361-8438-4337C607C328}"/>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F48F3899-AA21-4B00-9439-E01954D46BC8}"/>
              </a:ext>
            </a:extLst>
          </p:cNvPr>
          <p:cNvSpPr>
            <a:spLocks noGrp="1"/>
          </p:cNvSpPr>
          <p:nvPr>
            <p:ph type="sldNum" sz="quarter" idx="12"/>
          </p:nvPr>
        </p:nvSpPr>
        <p:spPr/>
        <p:txBody>
          <a:bodyPr/>
          <a:lstStyle/>
          <a:p>
            <a:fld id="{A57D1E25-5A0F-4137-A7A5-86CDE349C6D1}"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We are Entering the Second Golden Age of Aviation</a:t>
            </a:r>
          </a:p>
        </p:txBody>
      </p:sp>
      <p:pic>
        <p:nvPicPr>
          <p:cNvPr id="32769" name="Picture 1"/>
          <p:cNvPicPr>
            <a:picLocks noChangeAspect="1" noChangeArrowheads="1"/>
          </p:cNvPicPr>
          <p:nvPr/>
        </p:nvPicPr>
        <p:blipFill>
          <a:blip r:embed="rId2" cstate="print"/>
          <a:srcRect/>
          <a:stretch>
            <a:fillRect/>
          </a:stretch>
        </p:blipFill>
        <p:spPr bwMode="auto">
          <a:xfrm>
            <a:off x="0" y="3505200"/>
            <a:ext cx="3248025" cy="3115000"/>
          </a:xfrm>
          <a:prstGeom prst="rect">
            <a:avLst/>
          </a:prstGeom>
          <a:noFill/>
          <a:ln w="9525">
            <a:noFill/>
            <a:miter lim="800000"/>
            <a:headEnd/>
            <a:tailEnd/>
          </a:ln>
        </p:spPr>
      </p:pic>
      <p:pic>
        <p:nvPicPr>
          <p:cNvPr id="32771" name="Picture 3" descr="Image result for golden age of flight"/>
          <p:cNvPicPr>
            <a:picLocks noChangeAspect="1" noChangeArrowheads="1"/>
          </p:cNvPicPr>
          <p:nvPr/>
        </p:nvPicPr>
        <p:blipFill>
          <a:blip r:embed="rId3" cstate="print"/>
          <a:srcRect/>
          <a:stretch>
            <a:fillRect/>
          </a:stretch>
        </p:blipFill>
        <p:spPr bwMode="auto">
          <a:xfrm>
            <a:off x="533400" y="1600200"/>
            <a:ext cx="3124200" cy="1855226"/>
          </a:xfrm>
          <a:prstGeom prst="rect">
            <a:avLst/>
          </a:prstGeom>
          <a:noFill/>
        </p:spPr>
      </p:pic>
      <p:pic>
        <p:nvPicPr>
          <p:cNvPr id="32773" name="Picture 5" descr="Image result for volocopter"/>
          <p:cNvPicPr>
            <a:picLocks noChangeAspect="1" noChangeArrowheads="1"/>
          </p:cNvPicPr>
          <p:nvPr/>
        </p:nvPicPr>
        <p:blipFill>
          <a:blip r:embed="rId4" cstate="print"/>
          <a:srcRect/>
          <a:stretch>
            <a:fillRect/>
          </a:stretch>
        </p:blipFill>
        <p:spPr bwMode="auto">
          <a:xfrm>
            <a:off x="6477000" y="1752600"/>
            <a:ext cx="2257425" cy="1504950"/>
          </a:xfrm>
          <a:prstGeom prst="rect">
            <a:avLst/>
          </a:prstGeom>
          <a:noFill/>
          <a:ln>
            <a:solidFill>
              <a:schemeClr val="accent1"/>
            </a:solidFill>
          </a:ln>
        </p:spPr>
      </p:pic>
      <p:pic>
        <p:nvPicPr>
          <p:cNvPr id="7" name="Picture 6"/>
          <p:cNvPicPr>
            <a:picLocks noChangeAspect="1" noChangeArrowheads="1"/>
          </p:cNvPicPr>
          <p:nvPr/>
        </p:nvPicPr>
        <p:blipFill>
          <a:blip r:embed="rId5" cstate="print"/>
          <a:srcRect/>
          <a:stretch>
            <a:fillRect/>
          </a:stretch>
        </p:blipFill>
        <p:spPr bwMode="auto">
          <a:xfrm>
            <a:off x="6324600" y="4953000"/>
            <a:ext cx="2667000" cy="1684239"/>
          </a:xfrm>
          <a:prstGeom prst="rect">
            <a:avLst/>
          </a:prstGeom>
          <a:noFill/>
          <a:ln w="9525">
            <a:noFill/>
            <a:miter lim="800000"/>
            <a:headEnd/>
            <a:tailEnd/>
          </a:ln>
          <a:effectLst/>
        </p:spPr>
      </p:pic>
      <p:pic>
        <p:nvPicPr>
          <p:cNvPr id="8" name="Picture 2" descr="BWB artist concept"/>
          <p:cNvPicPr>
            <a:picLocks noChangeAspect="1" noChangeArrowheads="1"/>
          </p:cNvPicPr>
          <p:nvPr/>
        </p:nvPicPr>
        <p:blipFill>
          <a:blip r:embed="rId6" cstate="print"/>
          <a:srcRect/>
          <a:stretch>
            <a:fillRect/>
          </a:stretch>
        </p:blipFill>
        <p:spPr bwMode="auto">
          <a:xfrm>
            <a:off x="6172200" y="3352800"/>
            <a:ext cx="2668481" cy="1524000"/>
          </a:xfrm>
          <a:prstGeom prst="rect">
            <a:avLst/>
          </a:prstGeom>
          <a:noFill/>
        </p:spPr>
      </p:pic>
      <p:sp>
        <p:nvSpPr>
          <p:cNvPr id="9" name="Right Arrow 8"/>
          <p:cNvSpPr/>
          <p:nvPr/>
        </p:nvSpPr>
        <p:spPr>
          <a:xfrm>
            <a:off x="3886200" y="2743200"/>
            <a:ext cx="1981200" cy="289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0" y="3124200"/>
            <a:ext cx="3200400" cy="769441"/>
          </a:xfrm>
          <a:prstGeom prst="rect">
            <a:avLst/>
          </a:prstGeom>
          <a:solidFill>
            <a:srgbClr val="C00000"/>
          </a:solidFill>
        </p:spPr>
        <p:txBody>
          <a:bodyPr wrap="square" rtlCol="0">
            <a:spAutoFit/>
          </a:bodyPr>
          <a:lstStyle/>
          <a:p>
            <a:r>
              <a:rPr lang="en-US" sz="4400" dirty="0">
                <a:solidFill>
                  <a:schemeClr val="bg1"/>
                </a:solidFill>
              </a:rPr>
              <a:t>1920s – 30s</a:t>
            </a:r>
          </a:p>
        </p:txBody>
      </p:sp>
      <p:sp>
        <p:nvSpPr>
          <p:cNvPr id="11" name="TextBox 10"/>
          <p:cNvSpPr txBox="1"/>
          <p:nvPr/>
        </p:nvSpPr>
        <p:spPr>
          <a:xfrm>
            <a:off x="5943600" y="2971800"/>
            <a:ext cx="3200400" cy="769441"/>
          </a:xfrm>
          <a:prstGeom prst="rect">
            <a:avLst/>
          </a:prstGeom>
          <a:solidFill>
            <a:srgbClr val="C00000"/>
          </a:solidFill>
        </p:spPr>
        <p:txBody>
          <a:bodyPr wrap="square" rtlCol="0">
            <a:spAutoFit/>
          </a:bodyPr>
          <a:lstStyle/>
          <a:p>
            <a:r>
              <a:rPr lang="en-US" sz="4400" dirty="0">
                <a:solidFill>
                  <a:schemeClr val="bg1"/>
                </a:solidFill>
              </a:rPr>
              <a:t>2015 – 2050</a:t>
            </a:r>
          </a:p>
        </p:txBody>
      </p:sp>
      <p:sp>
        <p:nvSpPr>
          <p:cNvPr id="3" name="Footer Placeholder 2">
            <a:extLst>
              <a:ext uri="{FF2B5EF4-FFF2-40B4-BE49-F238E27FC236}">
                <a16:creationId xmlns:a16="http://schemas.microsoft.com/office/drawing/2014/main" id="{6EC5364E-F309-42D5-A2BA-1CF2E42C2E08}"/>
              </a:ext>
            </a:extLst>
          </p:cNvPr>
          <p:cNvSpPr>
            <a:spLocks noGrp="1"/>
          </p:cNvSpPr>
          <p:nvPr>
            <p:ph type="ftr" sz="quarter" idx="11"/>
          </p:nvPr>
        </p:nvSpPr>
        <p:spPr/>
        <p:txBody>
          <a:bodyPr/>
          <a:lstStyle/>
          <a:p>
            <a:r>
              <a:rPr lang="en-US"/>
              <a:t>Copyright David G. Ullman, 2018</a:t>
            </a:r>
            <a:endParaRPr lang="en-US" dirty="0"/>
          </a:p>
        </p:txBody>
      </p:sp>
      <p:sp>
        <p:nvSpPr>
          <p:cNvPr id="4" name="Slide Number Placeholder 3">
            <a:extLst>
              <a:ext uri="{FF2B5EF4-FFF2-40B4-BE49-F238E27FC236}">
                <a16:creationId xmlns:a16="http://schemas.microsoft.com/office/drawing/2014/main" id="{A4422FC4-03F3-4285-9F48-AF8EE1BC6780}"/>
              </a:ext>
            </a:extLst>
          </p:cNvPr>
          <p:cNvSpPr>
            <a:spLocks noGrp="1"/>
          </p:cNvSpPr>
          <p:nvPr>
            <p:ph type="sldNum" sz="quarter" idx="12"/>
          </p:nvPr>
        </p:nvSpPr>
        <p:spPr/>
        <p:txBody>
          <a:bodyPr/>
          <a:lstStyle/>
          <a:p>
            <a:fld id="{A57D1E25-5A0F-4137-A7A5-86CDE349C6D1}"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pPr marL="0" indent="0">
              <a:buNone/>
            </a:pPr>
            <a:r>
              <a:rPr lang="en-US" dirty="0"/>
              <a:t>For details on how to publish a book written by students, go to:</a:t>
            </a:r>
          </a:p>
          <a:p>
            <a:pPr marL="0" indent="0" algn="ctr">
              <a:buNone/>
            </a:pPr>
            <a:r>
              <a:rPr lang="en-US" dirty="0">
                <a:hlinkClick r:id="rId2"/>
              </a:rPr>
              <a:t>www.davidullman.com/aeronautics/WWGS-notes.pdf</a:t>
            </a:r>
            <a:endParaRPr lang="en-US" dirty="0"/>
          </a:p>
          <a:p>
            <a:pPr marL="0" indent="0">
              <a:buNone/>
            </a:pPr>
            <a:endParaRPr lang="en-US" dirty="0"/>
          </a:p>
          <a:p>
            <a:pPr marL="0" indent="0">
              <a:buNone/>
            </a:pPr>
            <a:r>
              <a:rPr lang="en-US" dirty="0"/>
              <a:t>Send your questions, comments, disagreements or statements of “hogwash” to:</a:t>
            </a:r>
          </a:p>
          <a:p>
            <a:pPr marL="0" indent="0">
              <a:buNone/>
            </a:pPr>
            <a:endParaRPr lang="en-US" dirty="0"/>
          </a:p>
          <a:p>
            <a:pPr marL="0" indent="0" algn="ctr">
              <a:buNone/>
            </a:pPr>
            <a:r>
              <a:rPr lang="en-US" dirty="0">
                <a:hlinkClick r:id="rId3"/>
              </a:rPr>
              <a:t>ullman@davidullman.com</a:t>
            </a:r>
            <a:endParaRPr lang="en-US" dirty="0"/>
          </a:p>
          <a:p>
            <a:pPr marL="0" indent="0" algn="ctr">
              <a:buNone/>
            </a:pPr>
            <a:r>
              <a:rPr lang="en-US" dirty="0"/>
              <a:t>541-760-2338</a:t>
            </a:r>
          </a:p>
          <a:p>
            <a:pPr marL="0" indent="0" algn="ctr">
              <a:buNone/>
            </a:pPr>
            <a:r>
              <a:rPr lang="en-US">
                <a:hlinkClick r:id="rId4"/>
              </a:rPr>
              <a:t>www.davidullman.com</a:t>
            </a:r>
            <a:r>
              <a:rPr lang="en-US"/>
              <a:t> </a:t>
            </a:r>
          </a:p>
          <a:p>
            <a:pPr marL="0" indent="0" algn="ctr">
              <a:buNone/>
            </a:pPr>
            <a:endParaRPr lang="en-US" dirty="0"/>
          </a:p>
          <a:p>
            <a:endParaRPr lang="en-US" dirty="0"/>
          </a:p>
          <a:p>
            <a:endParaRPr lang="en-US" dirty="0"/>
          </a:p>
        </p:txBody>
      </p:sp>
      <p:sp>
        <p:nvSpPr>
          <p:cNvPr id="2" name="Footer Placeholder 1">
            <a:extLst>
              <a:ext uri="{FF2B5EF4-FFF2-40B4-BE49-F238E27FC236}">
                <a16:creationId xmlns:a16="http://schemas.microsoft.com/office/drawing/2014/main" id="{D993CD11-4CDE-4E07-939A-D98589F763EB}"/>
              </a:ext>
            </a:extLst>
          </p:cNvPr>
          <p:cNvSpPr>
            <a:spLocks noGrp="1"/>
          </p:cNvSpPr>
          <p:nvPr>
            <p:ph type="ftr" sz="quarter" idx="11"/>
          </p:nvPr>
        </p:nvSpPr>
        <p:spPr/>
        <p:txBody>
          <a:bodyPr/>
          <a:lstStyle/>
          <a:p>
            <a:r>
              <a:rPr lang="en-US"/>
              <a:t>Copyright David G. Ullman, 2018</a:t>
            </a:r>
            <a:endParaRPr lang="en-US" dirty="0"/>
          </a:p>
        </p:txBody>
      </p:sp>
      <p:sp>
        <p:nvSpPr>
          <p:cNvPr id="4" name="Slide Number Placeholder 3">
            <a:extLst>
              <a:ext uri="{FF2B5EF4-FFF2-40B4-BE49-F238E27FC236}">
                <a16:creationId xmlns:a16="http://schemas.microsoft.com/office/drawing/2014/main" id="{9F76A1E7-47EB-406E-8DA1-78C1BE33ADEA}"/>
              </a:ext>
            </a:extLst>
          </p:cNvPr>
          <p:cNvSpPr>
            <a:spLocks noGrp="1"/>
          </p:cNvSpPr>
          <p:nvPr>
            <p:ph type="sldNum" sz="quarter" idx="12"/>
          </p:nvPr>
        </p:nvSpPr>
        <p:spPr/>
        <p:txBody>
          <a:bodyPr/>
          <a:lstStyle/>
          <a:p>
            <a:fld id="{A57D1E25-5A0F-4137-A7A5-86CDE349C6D1}" type="slidenum">
              <a:rPr lang="en-US" smtClean="0"/>
              <a:pPr/>
              <a:t>53</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PREDICTIONS</a:t>
            </a:r>
          </a:p>
        </p:txBody>
      </p:sp>
      <p:sp>
        <p:nvSpPr>
          <p:cNvPr id="3" name="Content Placeholder 2"/>
          <p:cNvSpPr>
            <a:spLocks noGrp="1"/>
          </p:cNvSpPr>
          <p:nvPr>
            <p:ph idx="1"/>
          </p:nvPr>
        </p:nvSpPr>
        <p:spPr/>
        <p:txBody>
          <a:bodyPr/>
          <a:lstStyle/>
          <a:p>
            <a:pPr algn="ctr">
              <a:buNone/>
            </a:pPr>
            <a:r>
              <a:rPr lang="en-US" b="1" dirty="0"/>
              <a:t>“</a:t>
            </a:r>
            <a:r>
              <a:rPr lang="en-US" b="1" i="1" dirty="0"/>
              <a:t>Det er vanskeligt at spaa, </a:t>
            </a:r>
          </a:p>
          <a:p>
            <a:pPr algn="ctr">
              <a:buNone/>
            </a:pPr>
            <a:r>
              <a:rPr lang="en-US" b="1" i="1" dirty="0"/>
              <a:t>især naar det gælder Fremtiden.”</a:t>
            </a:r>
          </a:p>
          <a:p>
            <a:pPr algn="ctr">
              <a:buNone/>
            </a:pPr>
            <a:r>
              <a:rPr lang="en-US" b="1" i="1" dirty="0">
                <a:solidFill>
                  <a:srgbClr val="FF0000"/>
                </a:solidFill>
              </a:rPr>
              <a:t>It is difficult to make predictions, </a:t>
            </a:r>
          </a:p>
          <a:p>
            <a:pPr algn="ctr">
              <a:buNone/>
            </a:pPr>
            <a:r>
              <a:rPr lang="en-US" b="1" i="1" dirty="0">
                <a:solidFill>
                  <a:srgbClr val="FF0000"/>
                </a:solidFill>
              </a:rPr>
              <a:t>especially about the future.</a:t>
            </a:r>
          </a:p>
          <a:p>
            <a:pPr algn="ctr">
              <a:buNone/>
            </a:pPr>
            <a:endParaRPr lang="en-US" b="1" dirty="0"/>
          </a:p>
          <a:p>
            <a:pPr algn="ctr">
              <a:buNone/>
            </a:pPr>
            <a:r>
              <a:rPr lang="en-US" dirty="0"/>
              <a:t>So, nothing I say will come true </a:t>
            </a:r>
          </a:p>
          <a:p>
            <a:pPr algn="ctr">
              <a:buNone/>
            </a:pPr>
            <a:r>
              <a:rPr lang="en-US" dirty="0"/>
              <a:t>and you wont agree with any of it anyway.</a:t>
            </a:r>
          </a:p>
          <a:p>
            <a:pPr algn="ctr">
              <a:buNone/>
            </a:pPr>
            <a:endParaRPr lang="en-US" dirty="0"/>
          </a:p>
          <a:p>
            <a:pPr algn="ctr"/>
            <a:endParaRPr lang="en-US" dirty="0"/>
          </a:p>
        </p:txBody>
      </p:sp>
      <p:sp>
        <p:nvSpPr>
          <p:cNvPr id="4" name="Footer Placeholder 3">
            <a:extLst>
              <a:ext uri="{FF2B5EF4-FFF2-40B4-BE49-F238E27FC236}">
                <a16:creationId xmlns:a16="http://schemas.microsoft.com/office/drawing/2014/main" id="{B532D01F-468F-4887-B024-ED2AB50933C0}"/>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A0ED8BBE-6514-41CA-90C9-600E0C0B53E3}"/>
              </a:ext>
            </a:extLst>
          </p:cNvPr>
          <p:cNvSpPr>
            <a:spLocks noGrp="1"/>
          </p:cNvSpPr>
          <p:nvPr>
            <p:ph type="sldNum" sz="quarter" idx="12"/>
          </p:nvPr>
        </p:nvSpPr>
        <p:spPr/>
        <p:txBody>
          <a:bodyPr/>
          <a:lstStyle/>
          <a:p>
            <a:fld id="{A57D1E25-5A0F-4137-A7A5-86CDE349C6D1}"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Book Chapters 1/2 </a:t>
            </a:r>
          </a:p>
        </p:txBody>
      </p:sp>
      <p:sp>
        <p:nvSpPr>
          <p:cNvPr id="3" name="Content Placeholder 2"/>
          <p:cNvSpPr>
            <a:spLocks noGrp="1"/>
          </p:cNvSpPr>
          <p:nvPr>
            <p:ph idx="1"/>
          </p:nvPr>
        </p:nvSpPr>
        <p:spPr>
          <a:xfrm>
            <a:off x="304800" y="1295400"/>
            <a:ext cx="8610600" cy="5410200"/>
          </a:xfrm>
        </p:spPr>
        <p:txBody>
          <a:bodyPr>
            <a:normAutofit fontScale="70000" lnSpcReduction="20000"/>
          </a:bodyPr>
          <a:lstStyle/>
          <a:p>
            <a:pPr>
              <a:buNone/>
              <a:tabLst>
                <a:tab pos="1600200" algn="l"/>
              </a:tabLst>
            </a:pPr>
            <a:r>
              <a:rPr lang="en-US" sz="4000" dirty="0"/>
              <a:t>Chapter 1	The Key to the Next Golden Age </a:t>
            </a:r>
          </a:p>
          <a:p>
            <a:pPr>
              <a:buNone/>
              <a:tabLst>
                <a:tab pos="1600200" algn="l"/>
              </a:tabLst>
            </a:pPr>
            <a:r>
              <a:rPr lang="en-US" sz="4000" dirty="0"/>
              <a:t>		The Future of </a:t>
            </a:r>
            <a:r>
              <a:rPr lang="en-US" sz="4000" dirty="0">
                <a:solidFill>
                  <a:srgbClr val="FF0000"/>
                </a:solidFill>
              </a:rPr>
              <a:t>Propulsion</a:t>
            </a:r>
          </a:p>
          <a:p>
            <a:pPr>
              <a:buNone/>
              <a:tabLst>
                <a:tab pos="1600200" algn="l"/>
              </a:tabLst>
            </a:pPr>
            <a:r>
              <a:rPr lang="en-US" sz="4000" dirty="0"/>
              <a:t>Chapter 2	A Current Analysis of Aircraft Energy</a:t>
            </a:r>
          </a:p>
          <a:p>
            <a:pPr>
              <a:buNone/>
              <a:tabLst>
                <a:tab pos="1600200" algn="l"/>
              </a:tabLst>
            </a:pPr>
            <a:r>
              <a:rPr lang="en-US" sz="4000" dirty="0"/>
              <a:t>		The Future of </a:t>
            </a:r>
            <a:r>
              <a:rPr lang="en-US" sz="4000" dirty="0">
                <a:solidFill>
                  <a:srgbClr val="FF0000"/>
                </a:solidFill>
              </a:rPr>
              <a:t>Energy Storage and Efficiency</a:t>
            </a:r>
          </a:p>
          <a:p>
            <a:pPr>
              <a:buNone/>
              <a:tabLst>
                <a:tab pos="1600200" algn="l"/>
              </a:tabLst>
            </a:pPr>
            <a:r>
              <a:rPr lang="en-US" sz="4000" dirty="0"/>
              <a:t>Chapter 3	Lighter, Faster, Stronger</a:t>
            </a:r>
          </a:p>
          <a:p>
            <a:pPr>
              <a:buNone/>
              <a:tabLst>
                <a:tab pos="1600200" algn="l"/>
              </a:tabLst>
            </a:pPr>
            <a:r>
              <a:rPr lang="en-US" sz="4000" dirty="0"/>
              <a:t>		The Future of </a:t>
            </a:r>
            <a:r>
              <a:rPr lang="en-US" sz="4000" dirty="0">
                <a:solidFill>
                  <a:srgbClr val="FF0000"/>
                </a:solidFill>
              </a:rPr>
              <a:t>Aviation Materials</a:t>
            </a:r>
          </a:p>
          <a:p>
            <a:pPr>
              <a:buNone/>
              <a:tabLst>
                <a:tab pos="1600200" algn="l"/>
              </a:tabLst>
            </a:pPr>
            <a:r>
              <a:rPr lang="en-US" sz="4000" dirty="0"/>
              <a:t>Chapter 4	Who or What Will Be Your Pilot? </a:t>
            </a:r>
          </a:p>
          <a:p>
            <a:pPr>
              <a:buNone/>
              <a:tabLst>
                <a:tab pos="1600200" algn="l"/>
              </a:tabLst>
            </a:pPr>
            <a:r>
              <a:rPr lang="en-US" sz="4000" dirty="0"/>
              <a:t>		The Future of </a:t>
            </a:r>
            <a:r>
              <a:rPr lang="en-US" sz="4000" dirty="0">
                <a:solidFill>
                  <a:srgbClr val="FF0000"/>
                </a:solidFill>
              </a:rPr>
              <a:t>Autonomy</a:t>
            </a:r>
          </a:p>
          <a:p>
            <a:pPr>
              <a:buNone/>
              <a:tabLst>
                <a:tab pos="1600200" algn="l"/>
              </a:tabLst>
            </a:pPr>
            <a:r>
              <a:rPr lang="en-US" sz="4000" dirty="0"/>
              <a:t>Chapter 5	Going Anew</a:t>
            </a:r>
          </a:p>
          <a:p>
            <a:pPr>
              <a:buNone/>
              <a:tabLst>
                <a:tab pos="1600200" algn="l"/>
              </a:tabLst>
            </a:pPr>
            <a:r>
              <a:rPr lang="en-US" sz="4000" dirty="0"/>
              <a:t>		The Future of </a:t>
            </a:r>
            <a:r>
              <a:rPr lang="en-US" sz="4000" dirty="0">
                <a:solidFill>
                  <a:srgbClr val="FF0000"/>
                </a:solidFill>
              </a:rPr>
              <a:t>Air Transport</a:t>
            </a:r>
          </a:p>
          <a:p>
            <a:pPr>
              <a:buNone/>
              <a:tabLst>
                <a:tab pos="1600200" algn="l"/>
              </a:tabLst>
            </a:pPr>
            <a:r>
              <a:rPr lang="en-US" sz="4000" dirty="0"/>
              <a:t>Chapter 6	The Eyes in the Sky</a:t>
            </a:r>
          </a:p>
          <a:p>
            <a:pPr>
              <a:buNone/>
              <a:tabLst>
                <a:tab pos="1600200" algn="l"/>
              </a:tabLst>
            </a:pPr>
            <a:r>
              <a:rPr lang="en-US" sz="4000" dirty="0"/>
              <a:t>		The Future </a:t>
            </a:r>
            <a:r>
              <a:rPr lang="en-US" sz="4000" dirty="0">
                <a:solidFill>
                  <a:srgbClr val="FF0000"/>
                </a:solidFill>
              </a:rPr>
              <a:t>Development of Drones</a:t>
            </a:r>
          </a:p>
          <a:p>
            <a:pPr>
              <a:buNone/>
            </a:pPr>
            <a:endParaRPr lang="en-US" dirty="0"/>
          </a:p>
        </p:txBody>
      </p:sp>
      <p:sp>
        <p:nvSpPr>
          <p:cNvPr id="4" name="Footer Placeholder 3">
            <a:extLst>
              <a:ext uri="{FF2B5EF4-FFF2-40B4-BE49-F238E27FC236}">
                <a16:creationId xmlns:a16="http://schemas.microsoft.com/office/drawing/2014/main" id="{D1CB20CB-0E03-4EE9-B570-C2B6FFEB554F}"/>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9E53F4FB-F712-450F-A715-8EA5924BAF42}"/>
              </a:ext>
            </a:extLst>
          </p:cNvPr>
          <p:cNvSpPr>
            <a:spLocks noGrp="1"/>
          </p:cNvSpPr>
          <p:nvPr>
            <p:ph type="sldNum" sz="quarter" idx="12"/>
          </p:nvPr>
        </p:nvSpPr>
        <p:spPr/>
        <p:txBody>
          <a:bodyPr/>
          <a:lstStyle/>
          <a:p>
            <a:fld id="{A57D1E25-5A0F-4137-A7A5-86CDE349C6D1}"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871"/>
            <a:ext cx="8229600" cy="1143000"/>
          </a:xfrm>
        </p:spPr>
        <p:txBody>
          <a:bodyPr/>
          <a:lstStyle/>
          <a:p>
            <a:r>
              <a:rPr lang="en-US" dirty="0"/>
              <a:t>Book Chapters 2/2 </a:t>
            </a:r>
          </a:p>
        </p:txBody>
      </p:sp>
      <p:sp>
        <p:nvSpPr>
          <p:cNvPr id="3" name="Content Placeholder 2"/>
          <p:cNvSpPr>
            <a:spLocks noGrp="1"/>
          </p:cNvSpPr>
          <p:nvPr>
            <p:ph idx="1"/>
          </p:nvPr>
        </p:nvSpPr>
        <p:spPr>
          <a:xfrm>
            <a:off x="457200" y="1219200"/>
            <a:ext cx="8382000" cy="5638800"/>
          </a:xfrm>
        </p:spPr>
        <p:txBody>
          <a:bodyPr vert="horz" lIns="91440" tIns="45720" rIns="91440" bIns="45720" rtlCol="0">
            <a:normAutofit fontScale="47500" lnSpcReduction="20000"/>
          </a:bodyPr>
          <a:lstStyle/>
          <a:p>
            <a:pPr>
              <a:buNone/>
              <a:tabLst>
                <a:tab pos="1600200" algn="l"/>
              </a:tabLst>
            </a:pPr>
            <a:r>
              <a:rPr lang="en-US" sz="5100" dirty="0"/>
              <a:t>Chapter 7	Worker Bees of the Information Age</a:t>
            </a:r>
          </a:p>
          <a:p>
            <a:pPr>
              <a:buNone/>
              <a:tabLst>
                <a:tab pos="1600200" algn="l"/>
              </a:tabLst>
            </a:pPr>
            <a:r>
              <a:rPr lang="en-US" sz="5100" dirty="0"/>
              <a:t>		The Future </a:t>
            </a:r>
            <a:r>
              <a:rPr lang="en-US" sz="5100" dirty="0">
                <a:solidFill>
                  <a:srgbClr val="FF0000"/>
                </a:solidFill>
              </a:rPr>
              <a:t>Use of Drones</a:t>
            </a:r>
          </a:p>
          <a:p>
            <a:pPr>
              <a:buNone/>
              <a:tabLst>
                <a:tab pos="1600200" algn="l"/>
              </a:tabLst>
            </a:pPr>
            <a:r>
              <a:rPr lang="en-US" sz="5100" dirty="0"/>
              <a:t>Chapter 8	</a:t>
            </a:r>
            <a:r>
              <a:rPr lang="en-US" sz="5100" dirty="0">
                <a:solidFill>
                  <a:srgbClr val="FF0000"/>
                </a:solidFill>
              </a:rPr>
              <a:t>Will We Ever be Able to Fly Everywhere? </a:t>
            </a:r>
          </a:p>
          <a:p>
            <a:pPr>
              <a:buNone/>
              <a:tabLst>
                <a:tab pos="1600200" algn="l"/>
              </a:tabLst>
            </a:pPr>
            <a:r>
              <a:rPr lang="en-US" sz="5100" dirty="0">
                <a:solidFill>
                  <a:srgbClr val="FF0000"/>
                </a:solidFill>
              </a:rPr>
              <a:t>		The Future of Personal Air Vehicles</a:t>
            </a:r>
          </a:p>
          <a:p>
            <a:pPr>
              <a:buNone/>
              <a:tabLst>
                <a:tab pos="1600200" algn="l"/>
              </a:tabLst>
            </a:pPr>
            <a:r>
              <a:rPr lang="en-US" sz="5100" dirty="0"/>
              <a:t>Chapter 9	Atmospheric Satellites</a:t>
            </a:r>
          </a:p>
          <a:p>
            <a:pPr>
              <a:buNone/>
              <a:tabLst>
                <a:tab pos="1600200" algn="l"/>
              </a:tabLst>
            </a:pPr>
            <a:r>
              <a:rPr lang="en-US" sz="5100" dirty="0"/>
              <a:t>		Bringing </a:t>
            </a:r>
            <a:r>
              <a:rPr lang="en-US" sz="5100" dirty="0">
                <a:solidFill>
                  <a:srgbClr val="FF0000"/>
                </a:solidFill>
              </a:rPr>
              <a:t>Space Down Near the Earth</a:t>
            </a:r>
          </a:p>
          <a:p>
            <a:pPr>
              <a:buNone/>
              <a:tabLst>
                <a:tab pos="1600200" algn="l"/>
              </a:tabLst>
            </a:pPr>
            <a:r>
              <a:rPr lang="en-US" sz="5100" dirty="0"/>
              <a:t>Chapter 10	Aviation Regulation and Policy</a:t>
            </a:r>
          </a:p>
          <a:p>
            <a:pPr>
              <a:buNone/>
              <a:tabLst>
                <a:tab pos="1600200" algn="l"/>
              </a:tabLst>
            </a:pPr>
            <a:r>
              <a:rPr lang="en-US" sz="5100" dirty="0"/>
              <a:t>		Government </a:t>
            </a:r>
            <a:r>
              <a:rPr lang="en-US" sz="5100" dirty="0">
                <a:solidFill>
                  <a:srgbClr val="FF0000"/>
                </a:solidFill>
              </a:rPr>
              <a:t>Control of the Sky</a:t>
            </a:r>
          </a:p>
          <a:p>
            <a:pPr>
              <a:buNone/>
              <a:tabLst>
                <a:tab pos="1600200" algn="l"/>
              </a:tabLst>
            </a:pPr>
            <a:r>
              <a:rPr lang="en-US" sz="5100" dirty="0"/>
              <a:t>Chapter 11	Managing Sky Congestion</a:t>
            </a:r>
          </a:p>
          <a:p>
            <a:pPr>
              <a:buNone/>
              <a:tabLst>
                <a:tab pos="1600200" algn="l"/>
              </a:tabLst>
            </a:pPr>
            <a:r>
              <a:rPr lang="en-US" sz="5100" dirty="0"/>
              <a:t>		The Future of </a:t>
            </a:r>
            <a:r>
              <a:rPr lang="en-US" sz="5100" dirty="0">
                <a:solidFill>
                  <a:srgbClr val="FF0000"/>
                </a:solidFill>
              </a:rPr>
              <a:t>Class B Airspace</a:t>
            </a:r>
          </a:p>
          <a:p>
            <a:pPr>
              <a:buNone/>
              <a:tabLst>
                <a:tab pos="1600200" algn="l"/>
              </a:tabLst>
            </a:pPr>
            <a:r>
              <a:rPr lang="en-US" sz="5100" dirty="0"/>
              <a:t>Chapter 12	Society’s Influence on Aviation</a:t>
            </a:r>
          </a:p>
          <a:p>
            <a:pPr>
              <a:buNone/>
              <a:tabLst>
                <a:tab pos="1600200" algn="l"/>
              </a:tabLst>
            </a:pPr>
            <a:r>
              <a:rPr lang="en-US" sz="5100" dirty="0"/>
              <a:t>		The </a:t>
            </a:r>
            <a:r>
              <a:rPr lang="en-US" sz="5100" dirty="0">
                <a:solidFill>
                  <a:srgbClr val="FF0000"/>
                </a:solidFill>
              </a:rPr>
              <a:t>Drivers of Innovation</a:t>
            </a:r>
          </a:p>
          <a:p>
            <a:pPr>
              <a:buNone/>
              <a:tabLst>
                <a:tab pos="1600200" algn="l"/>
              </a:tabLst>
            </a:pPr>
            <a:r>
              <a:rPr lang="en-US" sz="5100" dirty="0"/>
              <a:t>Chapter 13	What Will Your Grandchildren See?</a:t>
            </a:r>
          </a:p>
          <a:p>
            <a:pPr>
              <a:buNone/>
              <a:tabLst>
                <a:tab pos="1600200" algn="l"/>
              </a:tabLst>
            </a:pPr>
            <a:r>
              <a:rPr lang="en-US" sz="5100" dirty="0"/>
              <a:t>		</a:t>
            </a:r>
            <a:r>
              <a:rPr lang="en-US" sz="5100" dirty="0">
                <a:solidFill>
                  <a:srgbClr val="FF0000"/>
                </a:solidFill>
              </a:rPr>
              <a:t>Our Predictions</a:t>
            </a:r>
          </a:p>
          <a:p>
            <a:pPr>
              <a:buNone/>
              <a:tabLst>
                <a:tab pos="1600200" algn="l"/>
              </a:tabLst>
            </a:pPr>
            <a:endParaRPr lang="en-US" sz="4000" dirty="0"/>
          </a:p>
        </p:txBody>
      </p:sp>
      <p:sp>
        <p:nvSpPr>
          <p:cNvPr id="4" name="Footer Placeholder 3">
            <a:extLst>
              <a:ext uri="{FF2B5EF4-FFF2-40B4-BE49-F238E27FC236}">
                <a16:creationId xmlns:a16="http://schemas.microsoft.com/office/drawing/2014/main" id="{DF02BA00-CF74-40DD-B932-34518E9BE7D4}"/>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8DF256A4-E455-4AFC-8D3B-7209BCB4B983}"/>
              </a:ext>
            </a:extLst>
          </p:cNvPr>
          <p:cNvSpPr>
            <a:spLocks noGrp="1"/>
          </p:cNvSpPr>
          <p:nvPr>
            <p:ph type="sldNum" sz="quarter" idx="12"/>
          </p:nvPr>
        </p:nvSpPr>
        <p:spPr/>
        <p:txBody>
          <a:bodyPr/>
          <a:lstStyle/>
          <a:p>
            <a:fld id="{A57D1E25-5A0F-4137-A7A5-86CDE349C6D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70AE-B282-4A48-870E-B4BA88335231}"/>
              </a:ext>
            </a:extLst>
          </p:cNvPr>
          <p:cNvSpPr>
            <a:spLocks noGrp="1"/>
          </p:cNvSpPr>
          <p:nvPr>
            <p:ph type="title"/>
          </p:nvPr>
        </p:nvSpPr>
        <p:spPr/>
        <p:txBody>
          <a:bodyPr/>
          <a:lstStyle/>
          <a:p>
            <a:r>
              <a:rPr lang="en-US" dirty="0"/>
              <a:t>Organization of presentation</a:t>
            </a:r>
          </a:p>
        </p:txBody>
      </p:sp>
      <p:sp>
        <p:nvSpPr>
          <p:cNvPr id="3" name="Content Placeholder 2">
            <a:extLst>
              <a:ext uri="{FF2B5EF4-FFF2-40B4-BE49-F238E27FC236}">
                <a16:creationId xmlns:a16="http://schemas.microsoft.com/office/drawing/2014/main" id="{8C835599-FE8C-4116-8056-F2CAFD4CA998}"/>
              </a:ext>
            </a:extLst>
          </p:cNvPr>
          <p:cNvSpPr>
            <a:spLocks noGrp="1"/>
          </p:cNvSpPr>
          <p:nvPr>
            <p:ph idx="1"/>
          </p:nvPr>
        </p:nvSpPr>
        <p:spPr/>
        <p:txBody>
          <a:bodyPr/>
          <a:lstStyle/>
          <a:p>
            <a:r>
              <a:rPr lang="en-US" dirty="0"/>
              <a:t>First, we will go through some easy predictions </a:t>
            </a:r>
          </a:p>
          <a:p>
            <a:r>
              <a:rPr lang="en-US" dirty="0"/>
              <a:t>Then we will focus on PAVs (Personal Air Vehicles) aka “Sky taxis”.  Predicting where this is going is much harder. </a:t>
            </a:r>
          </a:p>
          <a:p>
            <a:r>
              <a:rPr lang="en-US" dirty="0"/>
              <a:t>Finally some overall predictions – the next 32 years will be exciting for aviation</a:t>
            </a:r>
          </a:p>
          <a:p>
            <a:endParaRPr lang="en-US" dirty="0"/>
          </a:p>
        </p:txBody>
      </p:sp>
      <p:sp>
        <p:nvSpPr>
          <p:cNvPr id="4" name="Footer Placeholder 3">
            <a:extLst>
              <a:ext uri="{FF2B5EF4-FFF2-40B4-BE49-F238E27FC236}">
                <a16:creationId xmlns:a16="http://schemas.microsoft.com/office/drawing/2014/main" id="{47409A75-9B9F-4D7D-B213-D16D50BBA622}"/>
              </a:ext>
            </a:extLst>
          </p:cNvPr>
          <p:cNvSpPr>
            <a:spLocks noGrp="1"/>
          </p:cNvSpPr>
          <p:nvPr>
            <p:ph type="ftr" sz="quarter" idx="11"/>
          </p:nvPr>
        </p:nvSpPr>
        <p:spPr/>
        <p:txBody>
          <a:bodyPr/>
          <a:lstStyle/>
          <a:p>
            <a:r>
              <a:rPr lang="en-US"/>
              <a:t>Copyright David G. Ullman, 2018</a:t>
            </a:r>
            <a:endParaRPr lang="en-US" dirty="0"/>
          </a:p>
        </p:txBody>
      </p:sp>
      <p:sp>
        <p:nvSpPr>
          <p:cNvPr id="5" name="Slide Number Placeholder 4">
            <a:extLst>
              <a:ext uri="{FF2B5EF4-FFF2-40B4-BE49-F238E27FC236}">
                <a16:creationId xmlns:a16="http://schemas.microsoft.com/office/drawing/2014/main" id="{F349D087-E300-4634-A299-CB7C4DFC4535}"/>
              </a:ext>
            </a:extLst>
          </p:cNvPr>
          <p:cNvSpPr>
            <a:spLocks noGrp="1"/>
          </p:cNvSpPr>
          <p:nvPr>
            <p:ph type="sldNum" sz="quarter" idx="12"/>
          </p:nvPr>
        </p:nvSpPr>
        <p:spPr/>
        <p:txBody>
          <a:bodyPr/>
          <a:lstStyle/>
          <a:p>
            <a:fld id="{A57D1E25-5A0F-4137-A7A5-86CDE349C6D1}" type="slidenum">
              <a:rPr lang="en-US" smtClean="0"/>
              <a:pPr/>
              <a:t>9</a:t>
            </a:fld>
            <a:endParaRPr lang="en-US" dirty="0"/>
          </a:p>
        </p:txBody>
      </p:sp>
    </p:spTree>
    <p:extLst>
      <p:ext uri="{BB962C8B-B14F-4D97-AF65-F5344CB8AC3E}">
        <p14:creationId xmlns:p14="http://schemas.microsoft.com/office/powerpoint/2010/main" val="4292875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16489</TotalTime>
  <Words>2500</Words>
  <Application>Microsoft Office PowerPoint</Application>
  <PresentationFormat>On-screen Show (4:3)</PresentationFormat>
  <Paragraphs>383</Paragraphs>
  <Slides>53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Times New Roman</vt:lpstr>
      <vt:lpstr>Verdana</vt:lpstr>
      <vt:lpstr>Office Theme</vt:lpstr>
      <vt:lpstr>Airspace Predictions for 2050</vt:lpstr>
      <vt:lpstr>My background</vt:lpstr>
      <vt:lpstr>Airplane Design Publications available at www.davidullman.com/aeronautics </vt:lpstr>
      <vt:lpstr>Basis for presentation</vt:lpstr>
      <vt:lpstr>PowerPoint Presentation</vt:lpstr>
      <vt:lpstr>PREDICTIONS</vt:lpstr>
      <vt:lpstr>Book Chapters 1/2 </vt:lpstr>
      <vt:lpstr>Book Chapters 2/2 </vt:lpstr>
      <vt:lpstr>Organization of presentation</vt:lpstr>
      <vt:lpstr>Prediction: Our grandchildren will see more of what we have now.</vt:lpstr>
      <vt:lpstr>Prediction: Commercial Aviation will continue to expand.</vt:lpstr>
      <vt:lpstr>Prediction: Our grandchildren will see flying wings carrying passengers and cargo. </vt:lpstr>
      <vt:lpstr>Our grandchildren will see more proactive and collaborative government regulation. </vt:lpstr>
      <vt:lpstr>Prediction: Our Grandchildren will see supersonic airliners.</vt:lpstr>
      <vt:lpstr>Prediction: Our grandchildren will see drones, lots of drones.</vt:lpstr>
      <vt:lpstr>PowerPoint Presentation</vt:lpstr>
      <vt:lpstr>Prediction: Our grandchildren will see electric and hybrid aircraft.</vt:lpstr>
      <vt:lpstr>The battery reality is limiting electric airplane development</vt:lpstr>
      <vt:lpstr>PowerPoint Presentation</vt:lpstr>
      <vt:lpstr>Future Lithium batteries</vt:lpstr>
      <vt:lpstr>PowerPoint Presentation</vt:lpstr>
      <vt:lpstr>Prediction: Our grandchildren may see Personal Air Vehicles (PAVs).</vt:lpstr>
      <vt:lpstr>UBER eVTOL Mission Requirements</vt:lpstr>
      <vt:lpstr>UBER eVTOL Mission Requirements</vt:lpstr>
      <vt:lpstr>PowerPoint Presentation</vt:lpstr>
      <vt:lpstr>PowerPoint Presentation</vt:lpstr>
      <vt:lpstr>PowerPoint Presentation</vt:lpstr>
      <vt:lpstr>PowerPoint Presentation</vt:lpstr>
      <vt:lpstr>Personal Air Vehicles Technical Terminology</vt:lpstr>
      <vt:lpstr>Airframe Manufactures are taking this seriously</vt:lpstr>
      <vt:lpstr>PowerPoint Presentation</vt:lpstr>
      <vt:lpstr>Black fly</vt:lpstr>
      <vt:lpstr>Roll Royce</vt:lpstr>
      <vt:lpstr>Distributed Electric Propulsion (DEP) with Propulsion Airframe Interaction (PAI).</vt:lpstr>
      <vt:lpstr>Ultra Short Take-Off and Landing (USTOL): winged aircraft that uses Distributed Electric Propulsion (DEP) to create Propulsion Airframe Interaction (PAI) enabling short distance take offs and landings while providing very efficient cruise potential.   Descended from the Custer Channel Wing, Boeing YC-14 and others</vt:lpstr>
      <vt:lpstr>IDEAL, Integrated Distributed Electric-Augmented Lift or IDEAL</vt:lpstr>
      <vt:lpstr>Classes of Aircraft Considered</vt:lpstr>
      <vt:lpstr>PowerPoint Presentation</vt:lpstr>
      <vt:lpstr>PowerPoint Presentation</vt:lpstr>
      <vt:lpstr>PowerPoint Presentation</vt:lpstr>
      <vt:lpstr>PowerPoint Presentation</vt:lpstr>
      <vt:lpstr>Takeaway #1</vt:lpstr>
      <vt:lpstr>Takeaway #2</vt:lpstr>
      <vt:lpstr>Takeaway #3</vt:lpstr>
      <vt:lpstr>Takeaway #4</vt:lpstr>
      <vt:lpstr>Magic or Divine intervention needed for PAV Success</vt:lpstr>
      <vt:lpstr>Prediction: Our grandchildren will see, at the very least, limited implementation of Personal Air Vehicles. (PAVs).</vt:lpstr>
      <vt:lpstr>Prediction: Our grandchildren will see autonomous airplanes.</vt:lpstr>
      <vt:lpstr>Prediction: Our grandchildren will see a change in infrastructure.  </vt:lpstr>
      <vt:lpstr>Prediction: Our grandchildren will see more airplanes in the sky.</vt:lpstr>
      <vt:lpstr>Prediction: Our grandchildren may see bluer skies. </vt:lpstr>
      <vt:lpstr>We are Entering the Second Golden Age of Aviation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Predictions for 2050</dc:title>
  <dc:creator>david</dc:creator>
  <cp:lastModifiedBy>david</cp:lastModifiedBy>
  <cp:revision>64</cp:revision>
  <dcterms:created xsi:type="dcterms:W3CDTF">2017-06-26T12:49:02Z</dcterms:created>
  <dcterms:modified xsi:type="dcterms:W3CDTF">2018-07-25T13:10:12Z</dcterms:modified>
</cp:coreProperties>
</file>